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handoutMasterIdLst>
    <p:handoutMasterId r:id="rId54"/>
  </p:handoutMasterIdLst>
  <p:sldIdLst>
    <p:sldId id="303" r:id="rId2"/>
    <p:sldId id="583" r:id="rId3"/>
    <p:sldId id="580" r:id="rId4"/>
    <p:sldId id="371" r:id="rId5"/>
    <p:sldId id="376" r:id="rId6"/>
    <p:sldId id="582" r:id="rId7"/>
    <p:sldId id="584" r:id="rId8"/>
    <p:sldId id="440" r:id="rId9"/>
    <p:sldId id="256" r:id="rId10"/>
    <p:sldId id="265" r:id="rId11"/>
    <p:sldId id="378" r:id="rId12"/>
    <p:sldId id="421" r:id="rId13"/>
    <p:sldId id="423" r:id="rId14"/>
    <p:sldId id="266" r:id="rId15"/>
    <p:sldId id="362" r:id="rId16"/>
    <p:sldId id="340" r:id="rId17"/>
    <p:sldId id="386" r:id="rId18"/>
    <p:sldId id="281" r:id="rId19"/>
    <p:sldId id="426" r:id="rId20"/>
    <p:sldId id="295" r:id="rId21"/>
    <p:sldId id="384" r:id="rId22"/>
    <p:sldId id="297" r:id="rId23"/>
    <p:sldId id="387" r:id="rId24"/>
    <p:sldId id="285" r:id="rId25"/>
    <p:sldId id="590" r:id="rId26"/>
    <p:sldId id="586" r:id="rId27"/>
    <p:sldId id="587" r:id="rId28"/>
    <p:sldId id="588" r:id="rId29"/>
    <p:sldId id="430" r:id="rId30"/>
    <p:sldId id="372" r:id="rId31"/>
    <p:sldId id="363" r:id="rId32"/>
    <p:sldId id="336" r:id="rId33"/>
    <p:sldId id="324" r:id="rId34"/>
    <p:sldId id="331" r:id="rId35"/>
    <p:sldId id="591" r:id="rId36"/>
    <p:sldId id="412" r:id="rId37"/>
    <p:sldId id="428" r:id="rId38"/>
    <p:sldId id="429" r:id="rId39"/>
    <p:sldId id="434" r:id="rId40"/>
    <p:sldId id="269" r:id="rId41"/>
    <p:sldId id="270" r:id="rId42"/>
    <p:sldId id="291" r:id="rId43"/>
    <p:sldId id="417" r:id="rId44"/>
    <p:sldId id="413" r:id="rId45"/>
    <p:sldId id="328" r:id="rId46"/>
    <p:sldId id="406" r:id="rId47"/>
    <p:sldId id="592" r:id="rId48"/>
    <p:sldId id="304" r:id="rId49"/>
    <p:sldId id="407" r:id="rId50"/>
    <p:sldId id="321" r:id="rId51"/>
    <p:sldId id="581" r:id="rId5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4"/>
    <p:restoredTop sz="89660"/>
  </p:normalViewPr>
  <p:slideViewPr>
    <p:cSldViewPr snapToGrid="0" snapToObjects="1">
      <p:cViewPr varScale="1">
        <p:scale>
          <a:sx n="114" d="100"/>
          <a:sy n="114" d="100"/>
        </p:scale>
        <p:origin x="1320" y="176"/>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7/2/23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7/2/23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dplyr functions in your data analysis</a:t>
            </a:r>
            <a:r>
              <a:rPr lang="en-US" baseline="0" dirty="0"/>
              <a:t> </a:t>
            </a:r>
            <a:r>
              <a:rPr lang="en-US" dirty="0"/>
              <a:t>is that dplyr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3004969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that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Recall that all dplyr functions hew to a common syntax and filter is no exception</a:t>
            </a:r>
            <a:r>
              <a:rPr lang="en-US" baseline="0" dirty="0"/>
              <a:t> </a:t>
            </a:r>
            <a:r>
              <a:rPr lang="en-US" baseline="0" dirty="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766748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a:t>
            </a:r>
            <a:r>
              <a:rPr lang="en-US" baseline="0"/>
              <a:t>green rectangle. </a:t>
            </a:r>
            <a:r>
              <a:rPr lang="en-US" baseline="0" dirty="0"/>
              <a:t>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There</a:t>
            </a:r>
            <a:r>
              <a:rPr lang="en-US" sz="600" baseline="0" dirty="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5371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972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filter() is only one of many functions that dplyr</a:t>
            </a:r>
            <a:r>
              <a:rPr lang="en-US" baseline="0" dirty="0"/>
              <a:t> provides to allow you to extract the rows you want from your data. For a more comprehensive sampling </a:t>
            </a:r>
            <a:r>
              <a:rPr lang="en-US" dirty="0"/>
              <a:t>see the Manipulate cases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let's shift gears and discuss how we can derive new information from the raw data that we're provided</a:t>
            </a:r>
          </a:p>
        </p:txBody>
      </p:sp>
    </p:spTree>
    <p:extLst>
      <p:ext uri="{BB962C8B-B14F-4D97-AF65-F5344CB8AC3E}">
        <p14:creationId xmlns:p14="http://schemas.microsoft.com/office/powerpoint/2010/main" val="3323970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in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similar to the functions we saw earlier but with a small change. As before,</a:t>
            </a:r>
            <a:r>
              <a:rPr lang="en-US" baseline="0" dirty="0"/>
              <a:t> the first argument is the original data frame, which gets piped into mutate. Then you specify the name of the new column you want to add, you use and equals sign to set it equal you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Let’s look at an</a:t>
            </a:r>
            <a:r>
              <a:rPr lang="en-US" baseline="0" dirty="0"/>
              <a:t> example. Currently our turnaround times are coded in hours but maybe we want to know the turnaround time in minutes.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What we could do is create a new column, called for instance “</a:t>
            </a:r>
            <a:r>
              <a:rPr lang="en-US" baseline="0" dirty="0" err="1"/>
              <a:t>c_r_tat_mins</a:t>
            </a:r>
            <a:r>
              <a:rPr lang="en-US" baseline="0" dirty="0"/>
              <a:t> ” and set that equal to 60 times the </a:t>
            </a:r>
            <a:r>
              <a:rPr lang="en-US" baseline="0" dirty="0" err="1"/>
              <a:t>col_rec_tat</a:t>
            </a:r>
            <a:r>
              <a:rPr lang="en-US" baseline="0" dirty="0"/>
              <a:t> column.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In this situation mutate() would perform that calculation on each row and place the result in a new column at the right most part of our data frame.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functions that you can use in the context of a mutate function, beyond just mathematics there are functions for ranking for creating cumulative aggregates, and many more found in the dplyr cheat sheet.</a:t>
            </a:r>
          </a:p>
        </p:txBody>
      </p:sp>
    </p:spTree>
    <p:extLst>
      <p:ext uri="{BB962C8B-B14F-4D97-AF65-F5344CB8AC3E}">
        <p14:creationId xmlns:p14="http://schemas.microsoft.com/office/powerpoint/2010/main" val="1121232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4</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050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694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just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So let's take a look at the syntax. 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For example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Also by the way you if</a:t>
            </a:r>
            <a:r>
              <a:rPr lang="en-US" sz="600" baseline="0" dirty="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a:solidFill>
                <a:schemeClr val="dk1"/>
              </a:solidFill>
              <a:latin typeface="Calibri"/>
              <a:cs typeface="Calibri"/>
              <a:sym typeface="Calibri"/>
            </a:endParaRPr>
          </a:p>
          <a:p>
            <a:pPr marL="0" indent="0">
              <a:buNone/>
            </a:pPr>
            <a:r>
              <a:rPr lang="en-US" sz="600" baseline="0" dirty="0">
                <a:solidFill>
                  <a:schemeClr val="dk1"/>
                </a:solidFill>
                <a:latin typeface="Calibri"/>
                <a:cs typeface="Calibri"/>
                <a:sym typeface="Calibri"/>
              </a:rPr>
              <a:t>So in this example we put a minus sign in front of column name </a:t>
            </a:r>
            <a:r>
              <a:rPr lang="en-US" sz="600" baseline="0" dirty="0" err="1">
                <a:solidFill>
                  <a:schemeClr val="dk1"/>
                </a:solidFill>
                <a:latin typeface="Calibri"/>
                <a:cs typeface="Calibri"/>
                <a:sym typeface="Calibri"/>
              </a:rPr>
              <a:t>mrn</a:t>
            </a:r>
            <a:r>
              <a:rPr lang="en-US" sz="600" baseline="0" dirty="0">
                <a:solidFill>
                  <a:schemeClr val="dk1"/>
                </a:solidFill>
                <a:latin typeface="Calibri"/>
                <a:cs typeface="Calibri"/>
                <a:sym typeface="Calibri"/>
              </a:rPr>
              <a:t> and </a:t>
            </a:r>
            <a:r>
              <a:rPr lang="en-US" sz="600" baseline="0" dirty="0" err="1">
                <a:solidFill>
                  <a:schemeClr val="dk1"/>
                </a:solidFill>
                <a:latin typeface="Calibri"/>
                <a:cs typeface="Calibri"/>
                <a:sym typeface="Calibri"/>
              </a:rPr>
              <a:t>last_name</a:t>
            </a:r>
            <a:r>
              <a:rPr lang="en-US" sz="600" baseline="0" dirty="0">
                <a:solidFill>
                  <a:schemeClr val="dk1"/>
                </a:solidFill>
                <a:latin typeface="Calibri"/>
                <a:cs typeface="Calibri"/>
                <a:sym typeface="Calibri"/>
              </a:rPr>
              <a:t>, and the snippet of </a:t>
            </a:r>
            <a:r>
              <a:rPr lang="en-US" sz="600" baseline="0" dirty="0" err="1">
                <a:solidFill>
                  <a:schemeClr val="dk1"/>
                </a:solidFill>
                <a:latin typeface="Calibri"/>
                <a:cs typeface="Calibri"/>
                <a:sym typeface="Calibri"/>
              </a:rPr>
              <a:t>covid_testing</a:t>
            </a:r>
            <a:r>
              <a:rPr lang="en-US" sz="600" baseline="0" dirty="0">
                <a:solidFill>
                  <a:schemeClr val="dk1"/>
                </a:solidFill>
                <a:latin typeface="Calibri"/>
                <a:cs typeface="Calibri"/>
                <a:sym typeface="Calibri"/>
              </a:rPr>
              <a:t> in the output only retains the </a:t>
            </a:r>
            <a:r>
              <a:rPr lang="en-US" sz="600" baseline="0" dirty="0" err="1">
                <a:solidFill>
                  <a:schemeClr val="dk1"/>
                </a:solidFill>
                <a:latin typeface="Calibri"/>
                <a:cs typeface="Calibri"/>
                <a:sym typeface="Calibri"/>
              </a:rPr>
              <a:t>first_name</a:t>
            </a:r>
            <a:r>
              <a:rPr lang="en-US" sz="600" baseline="0" dirty="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mentioned earlier that select actually has a bunch of helper functions that are there if you want</a:t>
            </a:r>
            <a:r>
              <a:rPr lang="en-US" baseline="0" dirty="0"/>
              <a:t> to use a shortcut rather than writing out all the columns you want. So you can do term matching, you can select all columns between two columns, like the third through the tenth.</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a complete list, see the select() section on the dplyr </a:t>
            </a:r>
            <a:r>
              <a:rPr lang="en-US" dirty="0" err="1"/>
              <a:t>cheatsheet</a:t>
            </a:r>
            <a:r>
              <a:rPr lang="en-US" dirty="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Arrange doesn’t so much change your data as much as organize it</a:t>
            </a:r>
          </a:p>
          <a:p>
            <a:pPr marL="0" indent="0">
              <a:buNone/>
            </a:pPr>
            <a:r>
              <a:rPr lang="en-US" dirty="0"/>
              <a:t>Often when exploring your data you’ll be interested in ordering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lang="en-US"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let's quickly review</a:t>
            </a:r>
            <a:r>
              <a:rPr lang="en-US" baseline="0" dirty="0"/>
              <a:t> what we mean by a tidy dataset. By definition it essentially describes a data set in which </a:t>
            </a:r>
          </a:p>
          <a:p>
            <a:pPr marL="0" indent="0">
              <a:buFont typeface="Arial" panose="020B0604020202020204" pitchFamily="34" charset="0"/>
              <a:buNone/>
            </a:pPr>
            <a:r>
              <a:rPr lang="en-US" baseline="0" dirty="0">
                <a:sym typeface="Wingdings" panose="05000000000000000000" pitchFamily="2" charset="2"/>
              </a:rPr>
              <a:t> </a:t>
            </a:r>
            <a:r>
              <a:rPr lang="en-US" baseline="0" dirty="0"/>
              <a:t>variables or features are recorded in columns</a:t>
            </a:r>
            <a:endParaRPr lang="en-US" baseline="0" dirty="0">
              <a:sym typeface="Wingdings" panose="05000000000000000000" pitchFamily="2" charset="2"/>
            </a:endParaRPr>
          </a:p>
          <a:p>
            <a:pPr marL="0" indent="0">
              <a:buFont typeface="Arial" panose="020B0604020202020204" pitchFamily="34" charset="0"/>
              <a:buNone/>
            </a:pPr>
            <a:r>
              <a:rPr lang="en-US" baseline="0" dirty="0">
                <a:sym typeface="Wingdings" panose="05000000000000000000" pitchFamily="2" charset="2"/>
              </a:rPr>
              <a:t> Each row represents a single observation </a:t>
            </a:r>
          </a:p>
          <a:p>
            <a:pPr marL="0" indent="0">
              <a:buFont typeface="Arial" panose="020B0604020202020204" pitchFamily="34" charset="0"/>
              <a:buNone/>
            </a:pPr>
            <a:r>
              <a:rPr lang="en-US" baseline="0" dirty="0">
                <a:sym typeface="Wingdings" panose="05000000000000000000" pitchFamily="2" charset="2"/>
              </a:rPr>
              <a:t> And finally each cell contains only one value.</a:t>
            </a:r>
          </a:p>
          <a:p>
            <a:pPr marL="0" indent="0">
              <a:buFont typeface="Arial" panose="020B0604020202020204" pitchFamily="34" charset="0"/>
              <a:buNone/>
            </a:pPr>
            <a:r>
              <a:rPr lang="en-US" dirty="0"/>
              <a:t>This</a:t>
            </a:r>
            <a:r>
              <a:rPr lang="en-US" baseline="0" dirty="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a:t>The opposite is a messy data frame which is generally how data comes at us in the real world. Its basically in a form that makes it difficult or impossible to analyze without processing.</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arrange conforms to the general syntax of dplyr function.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a:t>
            </a:r>
            <a:r>
              <a:rPr lang="en-US" baseline="0" dirty="0" err="1"/>
              <a:t>covid_testing</a:t>
            </a:r>
            <a:r>
              <a:rPr lang="en-US" baseline="0" dirty="0"/>
              <a:t> data frame by the </a:t>
            </a:r>
            <a:r>
              <a:rPr lang="en-US" baseline="0" dirty="0" err="1"/>
              <a:t>first_name</a:t>
            </a:r>
            <a:r>
              <a:rPr lang="en-US" baseline="0" dirty="0"/>
              <a:t> in ascending alphabetical order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By default arrange will order the rows from smallest to largest, from a to z, or from earliest date to latest depending on what type of data is in the column that we're arranging. We can reverse this by wrapping our column of interest in the desc() function.</a:t>
            </a:r>
          </a:p>
          <a:p>
            <a:pPr marL="0" indent="0">
              <a:buNone/>
            </a:pPr>
            <a:endParaRPr lang="en-US" baseline="0" dirty="0"/>
          </a:p>
          <a:p>
            <a:pPr marL="0" indent="0">
              <a:buNone/>
            </a:pPr>
            <a:r>
              <a:rPr lang="en-US" baseline="0" dirty="0"/>
              <a:t>So in this example our output is a data frame in ascending MRN order. </a:t>
            </a:r>
          </a:p>
          <a:p>
            <a:pPr marL="0" indent="0">
              <a:buNone/>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2551023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dplyr package. The dplyr package is a workhorse for data transformation and since its part of the </a:t>
            </a:r>
            <a:r>
              <a:rPr lang="en-US" baseline="0" dirty="0" err="1"/>
              <a:t>tidyverse</a:t>
            </a:r>
            <a:r>
              <a:rPr lang="en-US" baseline="0" dirty="0"/>
              <a:t> meta-package you just loaded it with the code chunk from the Your Turn.</a:t>
            </a:r>
            <a:endParaRPr lang="en-US" dirty="0"/>
          </a:p>
          <a:p>
            <a:pPr marL="0" indent="0">
              <a:buNone/>
            </a:pPr>
            <a:endParaRPr lang="en-US" dirty="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a:latin typeface="Calibri"/>
                <a:ea typeface="Calibri"/>
                <a:cs typeface="Calibri"/>
                <a:sym typeface="Calibri"/>
              </a:rPr>
              <a:t>This session is about getting to know these functions. Data wrangling can require a lot of different manipulations and dplyr has a wealth of functions to help you with this,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a:latin typeface="Calibri"/>
              <a:ea typeface="Calibri"/>
              <a:cs typeface="Calibri"/>
              <a:sym typeface="Calibri"/>
            </a:endParaRPr>
          </a:p>
          <a:p>
            <a:pPr marL="0" indent="0">
              <a:buNone/>
            </a:pPr>
            <a:r>
              <a:rPr lang="en-US" sz="800" baseline="0" dirty="0">
                <a:latin typeface="Calibri"/>
                <a:cs typeface="Calibri"/>
                <a:sym typeface="Calibri"/>
              </a:rPr>
              <a:t>Starting with the raw data, </a:t>
            </a:r>
            <a:r>
              <a:rPr lang="en-US" sz="800" baseline="0" dirty="0" err="1">
                <a:latin typeface="Calibri"/>
                <a:cs typeface="Calibri"/>
                <a:sym typeface="Calibri"/>
              </a:rPr>
              <a:t>youll</a:t>
            </a:r>
            <a:r>
              <a:rPr lang="en-US" sz="800" baseline="0" dirty="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a:latin typeface="Calibri"/>
                <a:cs typeface="Calibri"/>
                <a:sym typeface="Wingdings" panose="05000000000000000000" pitchFamily="2" charset="2"/>
              </a:rPr>
              <a:t></a:t>
            </a:r>
          </a:p>
          <a:p>
            <a:pPr marL="0" indent="0">
              <a:buNone/>
            </a:pPr>
            <a:r>
              <a:rPr lang="en-US" sz="800" baseline="0" dirty="0">
                <a:latin typeface="Calibri"/>
                <a:cs typeface="Calibri"/>
                <a:sym typeface="Wingdings" panose="05000000000000000000" pitchFamily="2" charset="2"/>
              </a:rPr>
              <a:t>Dplyr implements four functions that handle each of these actions, Select, Filter, Mutate, and Summarize. In this session we'll be discussing the first 3, and the last one will be covered in the next one.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Another feature of the dplyr approach to data manipulation</a:t>
            </a:r>
            <a:r>
              <a:rPr lang="en-US" baseline="0" dirty="0"/>
              <a:t> is that each function in the package is tuned to do one thing, meaning to change the data in one way. </a:t>
            </a:r>
          </a:p>
          <a:p>
            <a:pPr marL="158750" indent="0">
              <a:buNone/>
            </a:pPr>
            <a:r>
              <a:rPr lang="en-US" baseline="0" dirty="0"/>
              <a:t>What this means is that if you have several changes you need to make to the dataset -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35022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4456842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8" r:id="rId18"/>
    <p:sldLayoutId id="2147483679" r:id="rId19"/>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Creating a Subset</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DLMP Core</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a:latin typeface="+mj-lt"/>
                <a:ea typeface="Calibri"/>
                <a:cs typeface="Calibri"/>
                <a:sym typeface="Calibri"/>
              </a:rPr>
              <a:t>dplyr implements a </a:t>
            </a:r>
            <a:r>
              <a:rPr lang="en-US" sz="3200" i="1" dirty="0">
                <a:latin typeface="+mj-lt"/>
                <a:ea typeface="Calibri"/>
                <a:cs typeface="Calibri"/>
                <a:sym typeface="Calibri"/>
              </a:rPr>
              <a:t>grammar </a:t>
            </a:r>
            <a:r>
              <a:rPr lang="en-US" sz="3200" dirty="0">
                <a:latin typeface="+mj-lt"/>
                <a:ea typeface="Calibri"/>
                <a:cs typeface="Calibri"/>
                <a:sym typeface="Calibri"/>
              </a:rPr>
              <a:t>of data manipulation for transforming 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a:extLst>
              <a:ext uri="{FF2B5EF4-FFF2-40B4-BE49-F238E27FC236}">
                <a16:creationId xmlns:a16="http://schemas.microsoft.com/office/drawing/2014/main" id="{21CF4BFC-05ED-B74B-0234-343128C92BF8}"/>
              </a:ext>
            </a:extLst>
          </p:cNvPr>
          <p:cNvSpPr txBox="1"/>
          <p:nvPr/>
        </p:nvSpPr>
        <p:spPr>
          <a:xfrm>
            <a:off x="512956" y="5486400"/>
            <a:ext cx="10392937" cy="1077218"/>
          </a:xfrm>
          <a:prstGeom prst="rect">
            <a:avLst/>
          </a:prstGeom>
          <a:noFill/>
        </p:spPr>
        <p:txBody>
          <a:bodyPr wrap="square" rtlCol="0">
            <a:spAutoFit/>
          </a:bodyPr>
          <a:lstStyle/>
          <a:p>
            <a:r>
              <a:rPr lang="en-US" sz="3200" dirty="0" err="1"/>
              <a:t>dplyr</a:t>
            </a:r>
            <a:r>
              <a:rPr lang="en-US" sz="3200" dirty="0"/>
              <a:t> is one of many packages that are loaded when you execute </a:t>
            </a:r>
            <a:r>
              <a:rPr lang="en-US" sz="3200" i="1" dirty="0"/>
              <a:t>library(</a:t>
            </a:r>
            <a:r>
              <a:rPr lang="en-US" sz="3200" i="1" dirty="0" err="1"/>
              <a:t>tidyverse</a:t>
            </a:r>
            <a:r>
              <a:rPr lang="en-US" sz="3200" i="1"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a:solidFill>
                  <a:srgbClr val="000000"/>
                </a:solidFill>
                <a:latin typeface="+mj-lt"/>
              </a:rPr>
              <a:t>dplyr: </a:t>
            </a:r>
            <a:r>
              <a:rPr lang="nn-NO" sz="4800" dirty="0">
                <a:solidFill>
                  <a:srgbClr val="000000"/>
                </a:solidFill>
                <a:latin typeface="+mj-lt"/>
              </a:rPr>
              <a:t>a grammar for 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Choose</a:t>
            </a:r>
            <a:r>
              <a:rPr lang="en-US" sz="4000" dirty="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Extract</a:t>
            </a:r>
            <a:r>
              <a:rPr lang="en-US" sz="4000" dirty="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Derive</a:t>
            </a:r>
            <a:r>
              <a:rPr lang="en-US" sz="4000" dirty="0">
                <a:solidFill>
                  <a:srgbClr val="000000"/>
                </a:solidFill>
                <a:latin typeface="+mj-lt"/>
              </a:rPr>
              <a:t> new </a:t>
            </a:r>
            <a:r>
              <a:rPr lang="en-US" sz="4000" dirty="0">
                <a:solidFill>
                  <a:srgbClr val="000000"/>
                </a:solidFill>
              </a:rPr>
              <a:t>columns</a:t>
            </a:r>
            <a:r>
              <a:rPr lang="en-US" sz="4000" dirty="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mutate()</a:t>
            </a: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Change</a:t>
            </a:r>
            <a:r>
              <a:rPr lang="en-US" sz="4000" dirty="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summarize()</a:t>
            </a:r>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a:t>)</a:t>
              </a:r>
            </a:p>
          </p:txBody>
        </p:sp>
      </p:grpSp>
      <p:graphicFrame>
        <p:nvGraphicFramePr>
          <p:cNvPr id="24" name="Google Shape;147;p18"/>
          <p:cNvGraphicFramePr/>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05D65E7-2BE4-C34C-9825-6C2CB70EDC47}"/>
              </a:ext>
            </a:extLst>
          </p:cNvPr>
          <p:cNvSpPr txBox="1"/>
          <p:nvPr/>
        </p:nvSpPr>
        <p:spPr>
          <a:xfrm>
            <a:off x="730077" y="4048556"/>
            <a:ext cx="2580361" cy="400110"/>
          </a:xfrm>
          <a:prstGeom prst="rect">
            <a:avLst/>
          </a:prstGeom>
          <a:noFill/>
        </p:spPr>
        <p:txBody>
          <a:bodyPr wrap="square" rtlCol="0">
            <a:spAutoFit/>
          </a:bodyPr>
          <a:lstStyle/>
          <a:p>
            <a:pPr algn="ctr"/>
            <a:r>
              <a:rPr lang="en-US" sz="2000" dirty="0"/>
              <a:t>6 columns x 11 rows</a:t>
            </a:r>
          </a:p>
        </p:txBody>
      </p:sp>
      <p:sp>
        <p:nvSpPr>
          <p:cNvPr id="27" name="TextBox 26">
            <a:extLst>
              <a:ext uri="{FF2B5EF4-FFF2-40B4-BE49-F238E27FC236}">
                <a16:creationId xmlns:a16="http://schemas.microsoft.com/office/drawing/2014/main" id="{F68282E1-8503-8549-951C-EE0297CDA000}"/>
              </a:ext>
            </a:extLst>
          </p:cNvPr>
          <p:cNvSpPr txBox="1"/>
          <p:nvPr/>
        </p:nvSpPr>
        <p:spPr>
          <a:xfrm>
            <a:off x="3820778" y="5899662"/>
            <a:ext cx="2580361" cy="400110"/>
          </a:xfrm>
          <a:prstGeom prst="rect">
            <a:avLst/>
          </a:prstGeom>
          <a:noFill/>
        </p:spPr>
        <p:txBody>
          <a:bodyPr wrap="square" rtlCol="0">
            <a:spAutoFit/>
          </a:bodyPr>
          <a:lstStyle/>
          <a:p>
            <a:pPr algn="ctr"/>
            <a:r>
              <a:rPr lang="en-US" sz="2000" dirty="0"/>
              <a:t>4 columns x 11 rows</a:t>
            </a:r>
          </a:p>
        </p:txBody>
      </p:sp>
      <p:sp>
        <p:nvSpPr>
          <p:cNvPr id="28" name="TextBox 27">
            <a:extLst>
              <a:ext uri="{FF2B5EF4-FFF2-40B4-BE49-F238E27FC236}">
                <a16:creationId xmlns:a16="http://schemas.microsoft.com/office/drawing/2014/main" id="{A678FAC3-629B-ED42-9C3E-912211913186}"/>
              </a:ext>
            </a:extLst>
          </p:cNvPr>
          <p:cNvSpPr txBox="1"/>
          <p:nvPr/>
        </p:nvSpPr>
        <p:spPr>
          <a:xfrm>
            <a:off x="6539885" y="3648446"/>
            <a:ext cx="2580361" cy="400110"/>
          </a:xfrm>
          <a:prstGeom prst="rect">
            <a:avLst/>
          </a:prstGeom>
          <a:noFill/>
        </p:spPr>
        <p:txBody>
          <a:bodyPr wrap="square" rtlCol="0">
            <a:spAutoFit/>
          </a:bodyPr>
          <a:lstStyle/>
          <a:p>
            <a:pPr algn="ctr"/>
            <a:r>
              <a:rPr lang="en-US" sz="2000" dirty="0"/>
              <a:t>4 columns x 7 rows</a:t>
            </a:r>
          </a:p>
        </p:txBody>
      </p:sp>
      <p:sp>
        <p:nvSpPr>
          <p:cNvPr id="29" name="TextBox 28">
            <a:extLst>
              <a:ext uri="{FF2B5EF4-FFF2-40B4-BE49-F238E27FC236}">
                <a16:creationId xmlns:a16="http://schemas.microsoft.com/office/drawing/2014/main" id="{4F3D4D5A-83CD-E743-AAC9-61F1906D6A81}"/>
              </a:ext>
            </a:extLst>
          </p:cNvPr>
          <p:cNvSpPr txBox="1"/>
          <p:nvPr/>
        </p:nvSpPr>
        <p:spPr>
          <a:xfrm>
            <a:off x="8917692" y="5072915"/>
            <a:ext cx="2580361" cy="400110"/>
          </a:xfrm>
          <a:prstGeom prst="rect">
            <a:avLst/>
          </a:prstGeom>
          <a:noFill/>
        </p:spPr>
        <p:txBody>
          <a:bodyPr wrap="square" rtlCol="0">
            <a:spAutoFit/>
          </a:bodyPr>
          <a:lstStyle/>
          <a:p>
            <a:pPr algn="ctr"/>
            <a:r>
              <a:rPr lang="en-US" sz="2000" dirty="0"/>
              <a:t>5 columns x 7 rows</a:t>
            </a:r>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14</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Filtering a Subset of Rows</a:t>
            </a:r>
          </a:p>
        </p:txBody>
      </p:sp>
    </p:spTree>
    <p:extLst>
      <p:ext uri="{BB962C8B-B14F-4D97-AF65-F5344CB8AC3E}">
        <p14:creationId xmlns:p14="http://schemas.microsoft.com/office/powerpoint/2010/main" val="203402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nvGraphicFramePr>
        <p:xfrm>
          <a:off x="1064973" y="2557823"/>
          <a:ext cx="4019961" cy="3296832"/>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7283202" y="2847899"/>
          <a:ext cx="4019961" cy="1358340"/>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6811" y="3458139"/>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32091" y="3435235"/>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68796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519615"/>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9713-5501-81FC-18BD-FA473CE863FB}"/>
              </a:ext>
            </a:extLst>
          </p:cNvPr>
          <p:cNvSpPr>
            <a:spLocks noGrp="1"/>
          </p:cNvSpPr>
          <p:nvPr>
            <p:ph type="title"/>
          </p:nvPr>
        </p:nvSpPr>
        <p:spPr>
          <a:xfrm>
            <a:off x="1012977" y="267629"/>
            <a:ext cx="9720072" cy="1499616"/>
          </a:xfrm>
        </p:spPr>
        <p:txBody>
          <a:bodyPr/>
          <a:lstStyle/>
          <a:p>
            <a:r>
              <a:rPr lang="en-US" dirty="0"/>
              <a:t>Lesson Prep</a:t>
            </a:r>
          </a:p>
        </p:txBody>
      </p:sp>
      <p:sp>
        <p:nvSpPr>
          <p:cNvPr id="3" name="Text Placeholder 2">
            <a:extLst>
              <a:ext uri="{FF2B5EF4-FFF2-40B4-BE49-F238E27FC236}">
                <a16:creationId xmlns:a16="http://schemas.microsoft.com/office/drawing/2014/main" id="{39A9551F-ACD4-D04B-B1D9-EE3A20CDA09E}"/>
              </a:ext>
            </a:extLst>
          </p:cNvPr>
          <p:cNvSpPr>
            <a:spLocks noGrp="1"/>
          </p:cNvSpPr>
          <p:nvPr>
            <p:ph type="body" sz="quarter" idx="13"/>
          </p:nvPr>
        </p:nvSpPr>
        <p:spPr>
          <a:xfrm>
            <a:off x="3233854" y="1767245"/>
            <a:ext cx="8798312" cy="4619625"/>
          </a:xfrm>
        </p:spPr>
        <p:txBody>
          <a:bodyPr>
            <a:normAutofit lnSpcReduction="10000"/>
          </a:bodyPr>
          <a:lstStyle/>
          <a:p>
            <a:pPr marL="914400" indent="-914400">
              <a:buFont typeface="+mj-lt"/>
              <a:buAutoNum type="arabicPeriod"/>
            </a:pPr>
            <a:r>
              <a:rPr lang="en-US" dirty="0"/>
              <a:t>Locate the “03 – Transform” </a:t>
            </a:r>
            <a:r>
              <a:rPr lang="en-US" dirty="0" err="1"/>
              <a:t>qmd</a:t>
            </a:r>
            <a:r>
              <a:rPr lang="en-US" dirty="0"/>
              <a:t> file on the course website.</a:t>
            </a:r>
          </a:p>
          <a:p>
            <a:pPr marL="914400" indent="-914400">
              <a:buFont typeface="+mj-lt"/>
              <a:buAutoNum type="arabicPeriod"/>
            </a:pPr>
            <a:r>
              <a:rPr lang="en-US" dirty="0"/>
              <a:t>Navigate to the file and use the menu on the top right to download.</a:t>
            </a:r>
          </a:p>
          <a:p>
            <a:pPr marL="914400" indent="-914400">
              <a:buFont typeface="+mj-lt"/>
              <a:buAutoNum type="arabicPeriod"/>
            </a:pPr>
            <a:r>
              <a:rPr lang="en-US" dirty="0"/>
              <a:t>Upload to your core folder on the RStudio server</a:t>
            </a:r>
          </a:p>
        </p:txBody>
      </p:sp>
      <p:pic>
        <p:nvPicPr>
          <p:cNvPr id="5" name="Picture 4" descr="A screenshot of a computer&#10;&#10;Description automatically generated with medium confidence">
            <a:extLst>
              <a:ext uri="{FF2B5EF4-FFF2-40B4-BE49-F238E27FC236}">
                <a16:creationId xmlns:a16="http://schemas.microsoft.com/office/drawing/2014/main" id="{EE99DEBA-F6E7-A6B7-28FD-0B3F60DAB014}"/>
              </a:ext>
            </a:extLst>
          </p:cNvPr>
          <p:cNvPicPr>
            <a:picLocks noChangeAspect="1"/>
          </p:cNvPicPr>
          <p:nvPr/>
        </p:nvPicPr>
        <p:blipFill>
          <a:blip r:embed="rId2"/>
          <a:stretch>
            <a:fillRect/>
          </a:stretch>
        </p:blipFill>
        <p:spPr>
          <a:xfrm>
            <a:off x="-3227969" y="1017437"/>
            <a:ext cx="6261100" cy="6057900"/>
          </a:xfrm>
          <a:prstGeom prst="rect">
            <a:avLst/>
          </a:prstGeom>
        </p:spPr>
      </p:pic>
    </p:spTree>
    <p:extLst>
      <p:ext uri="{BB962C8B-B14F-4D97-AF65-F5344CB8AC3E}">
        <p14:creationId xmlns:p14="http://schemas.microsoft.com/office/powerpoint/2010/main" val="4009811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2732049" y="2201670"/>
            <a:ext cx="666843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952350" y="2340063"/>
            <a:ext cx="628729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111900</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aphicFrame>
        <p:nvGraphicFramePr>
          <p:cNvPr id="7" name="Table 6"/>
          <p:cNvGraphicFramePr>
            <a:graphicFrameLocks noGrp="1"/>
          </p:cNvGraphicFramePr>
          <p:nvPr/>
        </p:nvGraphicFramePr>
        <p:xfrm>
          <a:off x="1409635" y="3807152"/>
          <a:ext cx="4544738" cy="2729332"/>
        </p:xfrm>
        <a:graphic>
          <a:graphicData uri="http://schemas.openxmlformats.org/drawingml/2006/table">
            <a:tbl>
              <a:tblPr firstRow="1">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r h="455542">
                <a:tc>
                  <a:txBody>
                    <a:bodyPr/>
                    <a:lstStyle/>
                    <a:p>
                      <a:pPr algn="ctr" rtl="0" fontAlgn="ctr"/>
                      <a:r>
                        <a:rPr lang="en-US" sz="2400" b="0" u="none" strike="noStrike" dirty="0">
                          <a:solidFill>
                            <a:srgbClr val="000000"/>
                          </a:solidFill>
                          <a:effectLst/>
                          <a:highlight>
                            <a:srgbClr val="C0C0C0"/>
                          </a:highlight>
                        </a:rPr>
                        <a:t>112927</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64</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harrington</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4003288136"/>
                  </a:ext>
                </a:extLst>
              </a:tr>
              <a:tr h="455542">
                <a:tc>
                  <a:txBody>
                    <a:bodyPr/>
                    <a:lstStyle/>
                    <a:p>
                      <a:pPr algn="ctr" rtl="0" fontAlgn="ctr"/>
                      <a:r>
                        <a:rPr lang="en-US" sz="2400" b="0" u="none" strike="noStrike" dirty="0">
                          <a:solidFill>
                            <a:srgbClr val="000000"/>
                          </a:solidFill>
                          <a:effectLst/>
                          <a:highlight>
                            <a:srgbClr val="0365C0"/>
                          </a:highlight>
                        </a:rPr>
                        <a:t>111900</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0365C0"/>
                          </a:highlight>
                        </a:rPr>
                        <a:t>55</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0365C0"/>
                          </a:highlight>
                        </a:rPr>
                        <a:t>simmons</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nvGraphicFramePr>
        <p:xfrm>
          <a:off x="6680890" y="4282932"/>
          <a:ext cx="4705577" cy="737870"/>
        </p:xfrm>
        <a:graphic>
          <a:graphicData uri="http://schemas.openxmlformats.org/drawingml/2006/table">
            <a:tbl>
              <a:tblPr>
                <a:tableStyleId>{5940675A-B579-460E-94D1-54222C63F5DA}</a:tableStyleId>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0">
                <a:tc>
                  <a:txBody>
                    <a:bodyPr/>
                    <a:lstStyle/>
                    <a:p>
                      <a:pPr algn="ctr" rtl="0" fontAlgn="ctr"/>
                      <a:r>
                        <a:rPr lang="en-US" sz="2400" b="0" u="none" strike="noStrike" dirty="0">
                          <a:solidFill>
                            <a:srgbClr val="000000"/>
                          </a:solidFill>
                          <a:effectLst/>
                          <a:highlight>
                            <a:srgbClr val="0365C0"/>
                          </a:highlight>
                        </a:rPr>
                        <a:t>111900</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0365C0"/>
                          </a:highlight>
                        </a:rPr>
                        <a:t>55</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0365C0"/>
                          </a:highlight>
                        </a:rPr>
                        <a:t>simmons</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2408662" y="2201670"/>
            <a:ext cx="7201387"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952350" y="2326273"/>
            <a:ext cx="628729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111900</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A0F6C692-7123-9F7D-F42E-A81463A5E521}"/>
              </a:ext>
            </a:extLst>
          </p:cNvPr>
          <p:cNvGraphicFramePr>
            <a:graphicFrameLocks noGrp="1"/>
          </p:cNvGraphicFramePr>
          <p:nvPr/>
        </p:nvGraphicFramePr>
        <p:xfrm>
          <a:off x="1661160" y="3422655"/>
          <a:ext cx="4544738" cy="2729332"/>
        </p:xfrm>
        <a:graphic>
          <a:graphicData uri="http://schemas.openxmlformats.org/drawingml/2006/table">
            <a:tbl>
              <a:tblPr firstRow="1">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r h="455542">
                <a:tc>
                  <a:txBody>
                    <a:bodyPr/>
                    <a:lstStyle/>
                    <a:p>
                      <a:pPr algn="ctr" rtl="0" fontAlgn="ctr"/>
                      <a:r>
                        <a:rPr lang="en-US" sz="2400" b="0" u="none" strike="noStrike" dirty="0">
                          <a:solidFill>
                            <a:srgbClr val="000000"/>
                          </a:solidFill>
                          <a:effectLst/>
                          <a:highlight>
                            <a:srgbClr val="C0C0C0"/>
                          </a:highlight>
                        </a:rPr>
                        <a:t>112927</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64</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harrington</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4003288136"/>
                  </a:ext>
                </a:extLst>
              </a:tr>
              <a:tr h="455542">
                <a:tc>
                  <a:txBody>
                    <a:bodyPr/>
                    <a:lstStyle/>
                    <a:p>
                      <a:pPr algn="ctr" rtl="0" fontAlgn="ctr"/>
                      <a:r>
                        <a:rPr lang="en-US" sz="2400" b="0" u="none" strike="noStrike" dirty="0">
                          <a:solidFill>
                            <a:srgbClr val="000000"/>
                          </a:solidFill>
                          <a:effectLst/>
                          <a:highlight>
                            <a:srgbClr val="0365C0"/>
                          </a:highlight>
                        </a:rPr>
                        <a:t>111900</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0365C0"/>
                          </a:highlight>
                        </a:rPr>
                        <a:t>55</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0365C0"/>
                          </a:highlight>
                        </a:rPr>
                        <a:t>simmons</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spTree>
    <p:extLst>
      <p:ext uri="{BB962C8B-B14F-4D97-AF65-F5344CB8AC3E}">
        <p14:creationId xmlns:p14="http://schemas.microsoft.com/office/powerpoint/2010/main" val="2792427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482750" y="2228296"/>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35245" y="2339968"/>
            <a:ext cx="832150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“maxwell"</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p:cNvGraphicFramePr>
            <a:graphicFrameLocks noGrp="1"/>
          </p:cNvGraphicFramePr>
          <p:nvPr/>
        </p:nvGraphicFramePr>
        <p:xfrm>
          <a:off x="6358212" y="3807152"/>
          <a:ext cx="4544738" cy="1818248"/>
        </p:xfrm>
        <a:graphic>
          <a:graphicData uri="http://schemas.openxmlformats.org/drawingml/2006/table">
            <a:tbl>
              <a:tblPr>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first_name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graphicFrame>
        <p:nvGraphicFramePr>
          <p:cNvPr id="2" name="Table 1">
            <a:extLst>
              <a:ext uri="{FF2B5EF4-FFF2-40B4-BE49-F238E27FC236}">
                <a16:creationId xmlns:a16="http://schemas.microsoft.com/office/drawing/2014/main" id="{28630D60-6F28-3E2D-4664-EA8F85FB3F75}"/>
              </a:ext>
            </a:extLst>
          </p:cNvPr>
          <p:cNvGraphicFramePr>
            <a:graphicFrameLocks noGrp="1"/>
          </p:cNvGraphicFramePr>
          <p:nvPr/>
        </p:nvGraphicFramePr>
        <p:xfrm>
          <a:off x="206477" y="3812771"/>
          <a:ext cx="4544738" cy="2729332"/>
        </p:xfrm>
        <a:graphic>
          <a:graphicData uri="http://schemas.openxmlformats.org/drawingml/2006/table">
            <a:tbl>
              <a:tblPr firstRow="1">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r h="455542">
                <a:tc>
                  <a:txBody>
                    <a:bodyPr/>
                    <a:lstStyle/>
                    <a:p>
                      <a:pPr algn="ctr" rtl="0" fontAlgn="ctr"/>
                      <a:r>
                        <a:rPr lang="en-US" sz="2400" b="0" u="none" strike="noStrike" dirty="0">
                          <a:solidFill>
                            <a:srgbClr val="000000"/>
                          </a:solidFill>
                          <a:effectLst/>
                          <a:highlight>
                            <a:srgbClr val="C0C0C0"/>
                          </a:highlight>
                        </a:rPr>
                        <a:t>112927</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64</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harrington</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4003288136"/>
                  </a:ext>
                </a:extLst>
              </a:tr>
              <a:tr h="455542">
                <a:tc>
                  <a:txBody>
                    <a:bodyPr/>
                    <a:lstStyle/>
                    <a:p>
                      <a:pPr algn="ctr" rtl="0" fontAlgn="ctr"/>
                      <a:r>
                        <a:rPr lang="en-US" sz="2400" b="0" u="none" strike="noStrike" dirty="0">
                          <a:solidFill>
                            <a:srgbClr val="000000"/>
                          </a:solidFill>
                          <a:effectLst/>
                          <a:highlight>
                            <a:srgbClr val="C0C0C0"/>
                          </a:highlight>
                        </a:rPr>
                        <a:t>111900</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55</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simmons</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spTree>
    <p:extLst>
      <p:ext uri="{BB962C8B-B14F-4D97-AF65-F5344CB8AC3E}">
        <p14:creationId xmlns:p14="http://schemas.microsoft.com/office/powerpoint/2010/main" val="1510262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05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nvGraphicFramePr>
        <p:xfrm>
          <a:off x="2687324" y="1843423"/>
          <a:ext cx="7268900" cy="4552140"/>
        </p:xfrm>
        <a:graphic>
          <a:graphicData uri="http://schemas.openxmlformats.org/drawingml/2006/table">
            <a:tbl>
              <a:tblPr firstRow="1" bandRow="1">
                <a:noFill/>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152027" y="2495123"/>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1349297" y="731166"/>
            <a:ext cx="9884376"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Multiple criteria can be included as arguments to the function</a:t>
            </a:r>
            <a:endParaRPr dirty="0"/>
          </a:p>
        </p:txBody>
      </p:sp>
      <p:sp>
        <p:nvSpPr>
          <p:cNvPr id="14" name="Rectangle 13"/>
          <p:cNvSpPr/>
          <p:nvPr/>
        </p:nvSpPr>
        <p:spPr>
          <a:xfrm>
            <a:off x="1152027" y="2607250"/>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a:solidFill>
                  <a:srgbClr val="9BBB59"/>
                </a:solidFill>
                <a:latin typeface="Consolas" panose="020B0609020204030204" pitchFamily="49" charset="0"/>
                <a:ea typeface="Courier New"/>
                <a:cs typeface="Consolas" panose="020B0609020204030204" pitchFamily="49" charset="0"/>
                <a:sym typeface="Courier New"/>
              </a:rPr>
              <a:t>age &gt;= 50, gender == “Female”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p:cNvGraphicFramePr>
            <a:graphicFrameLocks noGrp="1"/>
          </p:cNvGraphicFramePr>
          <p:nvPr>
            <p:extLst>
              <p:ext uri="{D42A27DB-BD31-4B8C-83A1-F6EECF244321}">
                <p14:modId xmlns:p14="http://schemas.microsoft.com/office/powerpoint/2010/main" val="4080622846"/>
              </p:ext>
            </p:extLst>
          </p:nvPr>
        </p:nvGraphicFramePr>
        <p:xfrm>
          <a:off x="6358212" y="3807152"/>
          <a:ext cx="4544738" cy="1818248"/>
        </p:xfrm>
        <a:graphic>
          <a:graphicData uri="http://schemas.openxmlformats.org/drawingml/2006/table">
            <a:tbl>
              <a:tblPr>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first_name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50</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Female</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50</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Female</a:t>
                      </a:r>
                    </a:p>
                  </a:txBody>
                  <a:tcPr marL="3175" marR="3175" marT="3175" marB="0" anchor="ct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graphicFrame>
        <p:nvGraphicFramePr>
          <p:cNvPr id="2" name="Table 1">
            <a:extLst>
              <a:ext uri="{FF2B5EF4-FFF2-40B4-BE49-F238E27FC236}">
                <a16:creationId xmlns:a16="http://schemas.microsoft.com/office/drawing/2014/main" id="{28630D60-6F28-3E2D-4664-EA8F85FB3F75}"/>
              </a:ext>
            </a:extLst>
          </p:cNvPr>
          <p:cNvGraphicFramePr>
            <a:graphicFrameLocks noGrp="1"/>
          </p:cNvGraphicFramePr>
          <p:nvPr>
            <p:extLst>
              <p:ext uri="{D42A27DB-BD31-4B8C-83A1-F6EECF244321}">
                <p14:modId xmlns:p14="http://schemas.microsoft.com/office/powerpoint/2010/main" val="3423439580"/>
              </p:ext>
            </p:extLst>
          </p:nvPr>
        </p:nvGraphicFramePr>
        <p:xfrm>
          <a:off x="206477" y="3812771"/>
          <a:ext cx="4544738" cy="2729332"/>
        </p:xfrm>
        <a:graphic>
          <a:graphicData uri="http://schemas.openxmlformats.org/drawingml/2006/table">
            <a:tbl>
              <a:tblPr firstRow="1">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gender</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50</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Female</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50</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Female</a:t>
                      </a:r>
                    </a:p>
                  </a:txBody>
                  <a:tcPr marL="3175" marR="3175" marT="3175" marB="0" anchor="ctr"/>
                </a:tc>
                <a:extLst>
                  <a:ext uri="{0D108BD9-81ED-4DB2-BD59-A6C34878D82A}">
                    <a16:rowId xmlns:a16="http://schemas.microsoft.com/office/drawing/2014/main" val="3563215883"/>
                  </a:ext>
                </a:extLst>
              </a:tr>
              <a:tr h="455542">
                <a:tc>
                  <a:txBody>
                    <a:bodyPr/>
                    <a:lstStyle/>
                    <a:p>
                      <a:pPr algn="ctr" rtl="0" fontAlgn="ctr"/>
                      <a:r>
                        <a:rPr lang="en-US" sz="2400" b="0" u="none" strike="noStrike" dirty="0">
                          <a:solidFill>
                            <a:srgbClr val="000000"/>
                          </a:solidFill>
                          <a:effectLst/>
                          <a:highlight>
                            <a:srgbClr val="C0C0C0"/>
                          </a:highlight>
                        </a:rPr>
                        <a:t>112927</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64</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Male</a:t>
                      </a:r>
                    </a:p>
                  </a:txBody>
                  <a:tcPr marL="3175" marR="3175" marT="3175" marB="0" anchor="ctr"/>
                </a:tc>
                <a:extLst>
                  <a:ext uri="{0D108BD9-81ED-4DB2-BD59-A6C34878D82A}">
                    <a16:rowId xmlns:a16="http://schemas.microsoft.com/office/drawing/2014/main" val="4003288136"/>
                  </a:ext>
                </a:extLst>
              </a:tr>
              <a:tr h="455542">
                <a:tc>
                  <a:txBody>
                    <a:bodyPr/>
                    <a:lstStyle/>
                    <a:p>
                      <a:pPr algn="ctr" rtl="0" fontAlgn="ctr"/>
                      <a:r>
                        <a:rPr lang="en-US" sz="2400" b="0" u="none" strike="noStrike" dirty="0">
                          <a:solidFill>
                            <a:srgbClr val="000000"/>
                          </a:solidFill>
                          <a:effectLst/>
                          <a:highlight>
                            <a:srgbClr val="C0C0C0"/>
                          </a:highlight>
                        </a:rPr>
                        <a:t>111900</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45</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Female</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spTree>
    <p:extLst>
      <p:ext uri="{BB962C8B-B14F-4D97-AF65-F5344CB8AC3E}">
        <p14:creationId xmlns:p14="http://schemas.microsoft.com/office/powerpoint/2010/main" val="527120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5A02-A6A3-0E60-188B-AB3CBAEF20AC}"/>
              </a:ext>
            </a:extLst>
          </p:cNvPr>
          <p:cNvSpPr>
            <a:spLocks noGrp="1"/>
          </p:cNvSpPr>
          <p:nvPr>
            <p:ph type="title"/>
          </p:nvPr>
        </p:nvSpPr>
        <p:spPr/>
        <p:txBody>
          <a:bodyPr/>
          <a:lstStyle/>
          <a:p>
            <a:r>
              <a:rPr lang="en-US" dirty="0"/>
              <a:t>Quiz</a:t>
            </a:r>
          </a:p>
        </p:txBody>
      </p:sp>
      <p:sp>
        <p:nvSpPr>
          <p:cNvPr id="3" name="Text Placeholder 2">
            <a:extLst>
              <a:ext uri="{FF2B5EF4-FFF2-40B4-BE49-F238E27FC236}">
                <a16:creationId xmlns:a16="http://schemas.microsoft.com/office/drawing/2014/main" id="{7766E016-638B-6E61-16B5-DDA5D4E5D218}"/>
              </a:ext>
            </a:extLst>
          </p:cNvPr>
          <p:cNvSpPr>
            <a:spLocks noGrp="1"/>
          </p:cNvSpPr>
          <p:nvPr>
            <p:ph type="body" sz="quarter" idx="13"/>
          </p:nvPr>
        </p:nvSpPr>
        <p:spPr/>
        <p:txBody>
          <a:bodyPr/>
          <a:lstStyle/>
          <a:p>
            <a:r>
              <a:rPr lang="en-US" dirty="0"/>
              <a:t>What is the result?</a:t>
            </a:r>
          </a:p>
        </p:txBody>
      </p:sp>
      <p:sp>
        <p:nvSpPr>
          <p:cNvPr id="4" name="TextBox 3">
            <a:extLst>
              <a:ext uri="{FF2B5EF4-FFF2-40B4-BE49-F238E27FC236}">
                <a16:creationId xmlns:a16="http://schemas.microsoft.com/office/drawing/2014/main" id="{FE884027-55A5-CB2A-E234-BE365C5062AB}"/>
              </a:ext>
            </a:extLst>
          </p:cNvPr>
          <p:cNvSpPr txBox="1"/>
          <p:nvPr/>
        </p:nvSpPr>
        <p:spPr>
          <a:xfrm>
            <a:off x="2795239" y="3429000"/>
            <a:ext cx="6601522" cy="830997"/>
          </a:xfrm>
          <a:prstGeom prst="rect">
            <a:avLst/>
          </a:prstGeom>
          <a:noFill/>
        </p:spPr>
        <p:txBody>
          <a:bodyPr wrap="square" rtlCol="0">
            <a:spAutoFit/>
          </a:bodyPr>
          <a:lstStyle/>
          <a:p>
            <a:pPr algn="ctr"/>
            <a:r>
              <a:rPr lang="en-US" sz="4800" dirty="0">
                <a:solidFill>
                  <a:schemeClr val="accent5"/>
                </a:solidFill>
              </a:rPr>
              <a:t>1 == 1</a:t>
            </a:r>
          </a:p>
        </p:txBody>
      </p:sp>
    </p:spTree>
    <p:extLst>
      <p:ext uri="{BB962C8B-B14F-4D97-AF65-F5344CB8AC3E}">
        <p14:creationId xmlns:p14="http://schemas.microsoft.com/office/powerpoint/2010/main" val="3007043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5A02-A6A3-0E60-188B-AB3CBAEF20AC}"/>
              </a:ext>
            </a:extLst>
          </p:cNvPr>
          <p:cNvSpPr>
            <a:spLocks noGrp="1"/>
          </p:cNvSpPr>
          <p:nvPr>
            <p:ph type="title"/>
          </p:nvPr>
        </p:nvSpPr>
        <p:spPr/>
        <p:txBody>
          <a:bodyPr/>
          <a:lstStyle/>
          <a:p>
            <a:r>
              <a:rPr lang="en-US" dirty="0"/>
              <a:t>Quiz</a:t>
            </a:r>
          </a:p>
        </p:txBody>
      </p:sp>
      <p:sp>
        <p:nvSpPr>
          <p:cNvPr id="3" name="Text Placeholder 2">
            <a:extLst>
              <a:ext uri="{FF2B5EF4-FFF2-40B4-BE49-F238E27FC236}">
                <a16:creationId xmlns:a16="http://schemas.microsoft.com/office/drawing/2014/main" id="{7766E016-638B-6E61-16B5-DDA5D4E5D218}"/>
              </a:ext>
            </a:extLst>
          </p:cNvPr>
          <p:cNvSpPr>
            <a:spLocks noGrp="1"/>
          </p:cNvSpPr>
          <p:nvPr>
            <p:ph type="body" sz="quarter" idx="13"/>
          </p:nvPr>
        </p:nvSpPr>
        <p:spPr/>
        <p:txBody>
          <a:bodyPr/>
          <a:lstStyle/>
          <a:p>
            <a:r>
              <a:rPr lang="en-US" dirty="0"/>
              <a:t>What is the result?</a:t>
            </a:r>
          </a:p>
        </p:txBody>
      </p:sp>
      <p:sp>
        <p:nvSpPr>
          <p:cNvPr id="4" name="TextBox 3">
            <a:extLst>
              <a:ext uri="{FF2B5EF4-FFF2-40B4-BE49-F238E27FC236}">
                <a16:creationId xmlns:a16="http://schemas.microsoft.com/office/drawing/2014/main" id="{FE884027-55A5-CB2A-E234-BE365C5062AB}"/>
              </a:ext>
            </a:extLst>
          </p:cNvPr>
          <p:cNvSpPr txBox="1"/>
          <p:nvPr/>
        </p:nvSpPr>
        <p:spPr>
          <a:xfrm>
            <a:off x="2795239" y="3429000"/>
            <a:ext cx="6601522" cy="830997"/>
          </a:xfrm>
          <a:prstGeom prst="rect">
            <a:avLst/>
          </a:prstGeom>
          <a:noFill/>
        </p:spPr>
        <p:txBody>
          <a:bodyPr wrap="square" rtlCol="0">
            <a:spAutoFit/>
          </a:bodyPr>
          <a:lstStyle/>
          <a:p>
            <a:pPr algn="ctr"/>
            <a:r>
              <a:rPr lang="en-US" sz="4800" dirty="0">
                <a:solidFill>
                  <a:schemeClr val="accent5"/>
                </a:solidFill>
              </a:rPr>
              <a:t>3 != 1</a:t>
            </a:r>
          </a:p>
        </p:txBody>
      </p:sp>
    </p:spTree>
    <p:extLst>
      <p:ext uri="{BB962C8B-B14F-4D97-AF65-F5344CB8AC3E}">
        <p14:creationId xmlns:p14="http://schemas.microsoft.com/office/powerpoint/2010/main" val="2768307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3B273-69E1-EEA9-680E-C084B69051F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9939509B-15A0-3FE8-8BA7-E2877B50CAA3}"/>
              </a:ext>
            </a:extLst>
          </p:cNvPr>
          <p:cNvSpPr>
            <a:spLocks noGrp="1"/>
          </p:cNvSpPr>
          <p:nvPr>
            <p:ph type="body" sz="quarter" idx="13"/>
          </p:nvPr>
        </p:nvSpPr>
        <p:spPr/>
        <p:txBody>
          <a:bodyPr/>
          <a:lstStyle/>
          <a:p>
            <a:pPr marL="914400" indent="-914400">
              <a:buFont typeface="+mj-lt"/>
              <a:buAutoNum type="arabicPeriod"/>
            </a:pPr>
            <a:r>
              <a:rPr lang="en-US" dirty="0"/>
              <a:t>Read and complete the “Creating a Subset Using filter” section</a:t>
            </a:r>
          </a:p>
          <a:p>
            <a:pPr marL="914400" indent="-914400">
              <a:buFont typeface="+mj-lt"/>
              <a:buAutoNum type="arabicPeriod"/>
            </a:pPr>
            <a:r>
              <a:rPr lang="en-US" dirty="0"/>
              <a:t>Put your sticky up when done</a:t>
            </a:r>
          </a:p>
          <a:p>
            <a:endParaRPr lang="en-US" dirty="0"/>
          </a:p>
        </p:txBody>
      </p:sp>
    </p:spTree>
    <p:extLst>
      <p:ext uri="{BB962C8B-B14F-4D97-AF65-F5344CB8AC3E}">
        <p14:creationId xmlns:p14="http://schemas.microsoft.com/office/powerpoint/2010/main" val="2556902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865266" y="2755903"/>
            <a:ext cx="10953701" cy="67309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Filter to multiple matches</a:t>
            </a:r>
            <a:endParaRPr sz="4000" dirty="0">
              <a:latin typeface="Calibri"/>
              <a:ea typeface="Calibri"/>
              <a:cs typeface="Calibri"/>
              <a:sym typeface="Calibri"/>
            </a:endParaRPr>
          </a:p>
        </p:txBody>
      </p:sp>
      <p:sp>
        <p:nvSpPr>
          <p:cNvPr id="14" name="Rectangle 13"/>
          <p:cNvSpPr/>
          <p:nvPr/>
        </p:nvSpPr>
        <p:spPr>
          <a:xfrm>
            <a:off x="126380" y="2830615"/>
            <a:ext cx="11708267" cy="523220"/>
          </a:xfrm>
          <a:prstGeom prst="rect">
            <a:avLst/>
          </a:prstGeom>
        </p:spPr>
        <p:txBody>
          <a:bodyPr wrap="square">
            <a:spAutoFit/>
          </a:bodyPr>
          <a:lstStyle/>
          <a:p>
            <a:r>
              <a:rPr lang="en-US" sz="2800" dirty="0">
                <a:latin typeface="Consolas" panose="020B0609020204030204" pitchFamily="49" charset="0"/>
                <a:ea typeface="Courier New"/>
                <a:cs typeface="Consolas" panose="020B0609020204030204" pitchFamily="49" charset="0"/>
                <a:sym typeface="Courier New"/>
              </a:rPr>
              <a:t>	filter(</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chem</a:t>
            </a:r>
            <a:r>
              <a:rPr lang="en-US" sz="2800" dirty="0">
                <a:latin typeface="Consolas" panose="020B0609020204030204" pitchFamily="49" charset="0"/>
                <a:ea typeface="Courier New"/>
                <a:cs typeface="Consolas" panose="020B0609020204030204" pitchFamily="49" charset="0"/>
                <a:sym typeface="Courier New"/>
              </a:rPr>
              <a:t>, </a:t>
            </a:r>
            <a:r>
              <a:rPr lang="en-US" sz="28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2800" dirty="0">
                <a:solidFill>
                  <a:srgbClr val="9BBB59"/>
                </a:solidFill>
                <a:latin typeface="Consolas" panose="020B0609020204030204" pitchFamily="49" charset="0"/>
                <a:ea typeface="Courier New"/>
                <a:cs typeface="Consolas" panose="020B0609020204030204" pitchFamily="49" charset="0"/>
                <a:sym typeface="Courier New"/>
              </a:rPr>
              <a:t> %in% c(“maxwell",“</a:t>
            </a:r>
            <a:r>
              <a:rPr lang="en-US" sz="2800" dirty="0" err="1">
                <a:solidFill>
                  <a:srgbClr val="9BBB59"/>
                </a:solidFill>
                <a:latin typeface="Consolas" panose="020B0609020204030204" pitchFamily="49" charset="0"/>
                <a:ea typeface="Courier New"/>
                <a:cs typeface="Consolas" panose="020B0609020204030204" pitchFamily="49" charset="0"/>
                <a:sym typeface="Courier New"/>
              </a:rPr>
              <a:t>harrington</a:t>
            </a:r>
            <a:r>
              <a:rPr lang="en-US" sz="2800" dirty="0">
                <a:solidFill>
                  <a:srgbClr val="9BBB59"/>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 </a:t>
            </a:r>
            <a:endParaRPr lang="en-US" sz="2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Right Arrow 15"/>
          <p:cNvSpPr/>
          <p:nvPr/>
        </p:nvSpPr>
        <p:spPr>
          <a:xfrm>
            <a:off x="5023641" y="4964886"/>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7CD538B-5C9C-0845-C9E9-7CD3FD60F321}"/>
              </a:ext>
            </a:extLst>
          </p:cNvPr>
          <p:cNvPicPr>
            <a:picLocks noChangeAspect="1"/>
          </p:cNvPicPr>
          <p:nvPr/>
        </p:nvPicPr>
        <p:blipFill>
          <a:blip r:embed="rId4"/>
          <a:stretch>
            <a:fillRect/>
          </a:stretch>
        </p:blipFill>
        <p:spPr>
          <a:xfrm>
            <a:off x="2588597" y="3862941"/>
            <a:ext cx="2172003" cy="2981741"/>
          </a:xfrm>
          <a:prstGeom prst="rect">
            <a:avLst/>
          </a:prstGeom>
        </p:spPr>
      </p:pic>
      <p:pic>
        <p:nvPicPr>
          <p:cNvPr id="7" name="Picture 6">
            <a:extLst>
              <a:ext uri="{FF2B5EF4-FFF2-40B4-BE49-F238E27FC236}">
                <a16:creationId xmlns:a16="http://schemas.microsoft.com/office/drawing/2014/main" id="{0A8B254E-BA7A-4F9D-F3BF-54EDAA31E5ED}"/>
              </a:ext>
            </a:extLst>
          </p:cNvPr>
          <p:cNvPicPr>
            <a:picLocks noChangeAspect="1"/>
          </p:cNvPicPr>
          <p:nvPr/>
        </p:nvPicPr>
        <p:blipFill>
          <a:blip r:embed="rId5"/>
          <a:stretch>
            <a:fillRect/>
          </a:stretch>
        </p:blipFill>
        <p:spPr>
          <a:xfrm>
            <a:off x="6109642" y="3862941"/>
            <a:ext cx="2162477" cy="2972215"/>
          </a:xfrm>
          <a:prstGeom prst="rect">
            <a:avLst/>
          </a:prstGeom>
        </p:spPr>
      </p:pic>
    </p:spTree>
    <p:extLst>
      <p:ext uri="{BB962C8B-B14F-4D97-AF65-F5344CB8AC3E}">
        <p14:creationId xmlns:p14="http://schemas.microsoft.com/office/powerpoint/2010/main" val="1453645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430059"/>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Perform basic data cleaning and preparation steps to facilitate analysis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Illustrate best practices for organizing data in spreadsheet-based (rectangular) formats for use in data analytics</a:t>
            </a:r>
          </a:p>
          <a:p>
            <a:r>
              <a:rPr lang="en-US" sz="4000" dirty="0"/>
              <a:t>Lesson Objectives</a:t>
            </a:r>
          </a:p>
          <a:p>
            <a:pPr marL="514350" indent="-514350">
              <a:buAutoNum type="arabicPeriod"/>
            </a:pPr>
            <a:r>
              <a:rPr lang="en-US" sz="2800" dirty="0"/>
              <a:t>Apply logical criteria to determine which observations in a </a:t>
            </a:r>
            <a:r>
              <a:rPr lang="en-US" sz="2800" dirty="0" err="1"/>
              <a:t>dataframe</a:t>
            </a:r>
            <a:r>
              <a:rPr lang="en-US" sz="2800" dirty="0"/>
              <a:t> are included in a subset</a:t>
            </a:r>
          </a:p>
          <a:p>
            <a:pPr marL="514350" indent="-514350">
              <a:buAutoNum type="arabicPeriod"/>
            </a:pPr>
            <a:r>
              <a:rPr lang="en-US" sz="2800" dirty="0"/>
              <a:t>Create a new variable based on a calculation applied to other variables</a:t>
            </a:r>
          </a:p>
        </p:txBody>
      </p:sp>
    </p:spTree>
    <p:extLst>
      <p:ext uri="{BB962C8B-B14F-4D97-AF65-F5344CB8AC3E}">
        <p14:creationId xmlns:p14="http://schemas.microsoft.com/office/powerpoint/2010/main" val="296003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8233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Creating a New Column</a:t>
            </a:r>
          </a:p>
        </p:txBody>
      </p:sp>
    </p:spTree>
    <p:extLst>
      <p:ext uri="{BB962C8B-B14F-4D97-AF65-F5344CB8AC3E}">
        <p14:creationId xmlns:p14="http://schemas.microsoft.com/office/powerpoint/2010/main" val="3110333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680743" y="2535710"/>
            <a:ext cx="10349784" cy="100195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680743" y="2612448"/>
            <a:ext cx="11119944" cy="707886"/>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mutate(</a:t>
            </a:r>
            <a:r>
              <a:rPr lang="en-US" sz="3200" dirty="0" err="1">
                <a:latin typeface="Consolas" panose="020B0609020204030204" pitchFamily="49" charset="0"/>
                <a:ea typeface="Courier New"/>
                <a:cs typeface="Consolas" panose="020B0609020204030204" pitchFamily="49" charset="0"/>
                <a:sym typeface="Courier New"/>
              </a:rPr>
              <a:t>dataframe</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6186324" y="3351543"/>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dirty="0"/>
          </a:p>
        </p:txBody>
      </p:sp>
      <p:sp>
        <p:nvSpPr>
          <p:cNvPr id="19" name="Google Shape;137;p17"/>
          <p:cNvSpPr/>
          <p:nvPr/>
        </p:nvSpPr>
        <p:spPr>
          <a:xfrm>
            <a:off x="3275465"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317224" y="439410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8329612" y="3384167"/>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8324577" y="4009347"/>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new column</a:t>
            </a:r>
            <a:endParaRPr sz="2800" dirty="0">
              <a:latin typeface="Trebuchet MS"/>
              <a:ea typeface="Trebuchet MS"/>
              <a:cs typeface="Trebuchet MS"/>
              <a:sym typeface="Trebuchet MS"/>
            </a:endParaRPr>
          </a:p>
        </p:txBody>
      </p:sp>
      <p:sp>
        <p:nvSpPr>
          <p:cNvPr id="23" name="Google Shape;173;p20"/>
          <p:cNvSpPr txBox="1"/>
          <p:nvPr/>
        </p:nvSpPr>
        <p:spPr>
          <a:xfrm>
            <a:off x="5855635"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gets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490654" y="2592337"/>
            <a:ext cx="11438291" cy="7716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263055" y="2637837"/>
            <a:ext cx="12027540" cy="584775"/>
          </a:xfrm>
          <a:prstGeom prst="rect">
            <a:avLst/>
          </a:prstGeom>
        </p:spPr>
        <p:txBody>
          <a:bodyPr wrap="square">
            <a:spAutoFit/>
          </a:bodyPr>
          <a:lstStyle/>
          <a:p>
            <a:pPr algn="ctr"/>
            <a:r>
              <a:rPr lang="en-US" sz="3200" dirty="0">
                <a:latin typeface="Consolas" panose="020B0609020204030204" pitchFamily="49" charset="0"/>
                <a:ea typeface="Courier New"/>
                <a:cs typeface="Consolas" panose="020B0609020204030204" pitchFamily="49" charset="0"/>
                <a:sym typeface="Courier New"/>
              </a:rPr>
              <a:t>mutate(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chem</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in_lab_tat</a:t>
            </a:r>
            <a:r>
              <a:rPr lang="en-US" sz="3200" dirty="0">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verify_dt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receive_dt</a:t>
            </a:r>
            <a:r>
              <a:rPr lang="en-US" sz="3200" dirty="0">
                <a:latin typeface="Consolas" panose="020B0609020204030204" pitchFamily="49" charset="0"/>
                <a:ea typeface="Courier New"/>
                <a:cs typeface="Consolas" panose="020B0609020204030204" pitchFamily="49" charset="0"/>
                <a:sym typeface="Courier New"/>
              </a:rPr>
              <a:t>) </a:t>
            </a:r>
            <a:endParaRPr lang="en-US" sz="32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3530530998"/>
              </p:ext>
            </p:extLst>
          </p:nvPr>
        </p:nvGraphicFramePr>
        <p:xfrm>
          <a:off x="138452" y="3724618"/>
          <a:ext cx="4927600" cy="3031948"/>
        </p:xfrm>
        <a:graphic>
          <a:graphicData uri="http://schemas.openxmlformats.org/drawingml/2006/table">
            <a:tbl>
              <a:tblPr/>
              <a:tblGrid>
                <a:gridCol w="1120112">
                  <a:extLst>
                    <a:ext uri="{9D8B030D-6E8A-4147-A177-3AD203B41FA5}">
                      <a16:colId xmlns:a16="http://schemas.microsoft.com/office/drawing/2014/main" val="2953353645"/>
                    </a:ext>
                  </a:extLst>
                </a:gridCol>
                <a:gridCol w="1913020">
                  <a:extLst>
                    <a:ext uri="{9D8B030D-6E8A-4147-A177-3AD203B41FA5}">
                      <a16:colId xmlns:a16="http://schemas.microsoft.com/office/drawing/2014/main" val="2850260362"/>
                    </a:ext>
                  </a:extLst>
                </a:gridCol>
                <a:gridCol w="1894468">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collect_dt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receive_dt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1800" b="0" i="0" kern="1200" dirty="0">
                          <a:solidFill>
                            <a:schemeClr val="tx1"/>
                          </a:solidFill>
                          <a:effectLst/>
                          <a:latin typeface="+mn-lt"/>
                          <a:ea typeface="+mn-ea"/>
                          <a:cs typeface="+mn-cs"/>
                        </a:rPr>
                        <a:t>117165</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04:32:42</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16:20:24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a:r>
                        <a:rPr lang="en-US" dirty="0">
                          <a:effectLst/>
                        </a:rPr>
                        <a:t>111222</a:t>
                      </a: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17:41:02</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10:28:10</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1800" b="0" i="0" kern="1200" dirty="0">
                          <a:solidFill>
                            <a:schemeClr val="tx1"/>
                          </a:solidFill>
                          <a:effectLst/>
                          <a:latin typeface="+mn-lt"/>
                          <a:ea typeface="+mn-ea"/>
                          <a:cs typeface="+mn-cs"/>
                        </a:rPr>
                        <a:t>116991</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r>
                        <a:rPr lang="en-US" dirty="0">
                          <a:effectLst/>
                        </a:rPr>
                        <a:t>2022-12-27 22:16:56</a:t>
                      </a: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r>
                        <a:rPr lang="en-US" sz="1800" b="0" i="0" kern="1200" dirty="0">
                          <a:solidFill>
                            <a:schemeClr val="tx1"/>
                          </a:solidFill>
                          <a:effectLst/>
                          <a:latin typeface="+mn-lt"/>
                          <a:ea typeface="+mn-ea"/>
                          <a:cs typeface="+mn-cs"/>
                        </a:rPr>
                        <a:t>2022-12-30 23:54:19</a:t>
                      </a:r>
                      <a:endParaRPr lang="en-US" dirty="0">
                        <a:effectLst/>
                      </a:endParaRP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1800" b="0" i="0" kern="1200" dirty="0">
                          <a:solidFill>
                            <a:schemeClr val="tx1"/>
                          </a:solidFill>
                          <a:effectLst/>
                          <a:latin typeface="+mn-lt"/>
                          <a:ea typeface="+mn-ea"/>
                          <a:cs typeface="+mn-cs"/>
                        </a:rPr>
                        <a:t>117107</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20:22:54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22:45:36</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585973849"/>
              </p:ext>
            </p:extLst>
          </p:nvPr>
        </p:nvGraphicFramePr>
        <p:xfrm>
          <a:off x="5635979" y="3724618"/>
          <a:ext cx="6380760" cy="3031948"/>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collect_dt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receive_dt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total_tat</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1800" b="0" i="0" kern="1200" dirty="0">
                          <a:solidFill>
                            <a:schemeClr val="tx1"/>
                          </a:solidFill>
                          <a:effectLst/>
                          <a:latin typeface="+mn-lt"/>
                          <a:ea typeface="+mn-ea"/>
                          <a:cs typeface="+mn-cs"/>
                        </a:rPr>
                        <a:t>117165</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04:32:42</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16:20:24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kern="1200" dirty="0">
                          <a:solidFill>
                            <a:schemeClr val="tx1"/>
                          </a:solidFill>
                          <a:effectLst/>
                          <a:latin typeface="+mn-lt"/>
                          <a:ea typeface="+mn-ea"/>
                          <a:cs typeface="+mn-cs"/>
                        </a:rPr>
                        <a:t>5.491458 days</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a:r>
                        <a:rPr lang="en-US" dirty="0">
                          <a:effectLst/>
                        </a:rPr>
                        <a:t>111222</a:t>
                      </a: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17:41:02</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10:28:10</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kern="1200" dirty="0">
                          <a:solidFill>
                            <a:schemeClr val="tx1"/>
                          </a:solidFill>
                          <a:effectLst/>
                          <a:latin typeface="+mn-lt"/>
                          <a:ea typeface="+mn-ea"/>
                          <a:cs typeface="+mn-cs"/>
                        </a:rPr>
                        <a:t>4.699398 days</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1800" b="0" i="0" kern="1200" dirty="0">
                          <a:solidFill>
                            <a:schemeClr val="tx1"/>
                          </a:solidFill>
                          <a:effectLst/>
                          <a:latin typeface="+mn-lt"/>
                          <a:ea typeface="+mn-ea"/>
                          <a:cs typeface="+mn-cs"/>
                        </a:rPr>
                        <a:t>116991</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r>
                        <a:rPr lang="en-US" dirty="0">
                          <a:effectLst/>
                        </a:rPr>
                        <a:t>2022-12-27 22:16:56</a:t>
                      </a: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r>
                        <a:rPr lang="en-US" sz="1800" b="0" i="0" kern="1200" dirty="0">
                          <a:solidFill>
                            <a:schemeClr val="tx1"/>
                          </a:solidFill>
                          <a:effectLst/>
                          <a:latin typeface="+mn-lt"/>
                          <a:ea typeface="+mn-ea"/>
                          <a:cs typeface="+mn-cs"/>
                        </a:rPr>
                        <a:t>2022-12-30 23:54:19</a:t>
                      </a:r>
                      <a:endParaRPr lang="en-US" dirty="0">
                        <a:effectLst/>
                      </a:endParaRP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kern="1200" dirty="0">
                          <a:solidFill>
                            <a:schemeClr val="tx1"/>
                          </a:solidFill>
                          <a:effectLst/>
                          <a:latin typeface="+mn-lt"/>
                          <a:ea typeface="+mn-ea"/>
                          <a:cs typeface="+mn-cs"/>
                        </a:rPr>
                        <a:t>3.067627 days</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1800" b="0" i="0" kern="1200" dirty="0">
                          <a:solidFill>
                            <a:schemeClr val="tx1"/>
                          </a:solidFill>
                          <a:effectLst/>
                          <a:latin typeface="+mn-lt"/>
                          <a:ea typeface="+mn-ea"/>
                          <a:cs typeface="+mn-cs"/>
                        </a:rPr>
                        <a:t>117107</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20:22:54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22:45:36</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kern="1200" dirty="0">
                          <a:solidFill>
                            <a:schemeClr val="tx1"/>
                          </a:solidFill>
                          <a:effectLst/>
                          <a:latin typeface="+mn-lt"/>
                          <a:ea typeface="+mn-ea"/>
                          <a:cs typeface="+mn-cs"/>
                        </a:rPr>
                        <a:t>5.099097 days</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3B273-69E1-EEA9-680E-C084B69051F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9939509B-15A0-3FE8-8BA7-E2877B50CAA3}"/>
              </a:ext>
            </a:extLst>
          </p:cNvPr>
          <p:cNvSpPr>
            <a:spLocks noGrp="1"/>
          </p:cNvSpPr>
          <p:nvPr>
            <p:ph type="body" sz="quarter" idx="13"/>
          </p:nvPr>
        </p:nvSpPr>
        <p:spPr/>
        <p:txBody>
          <a:bodyPr/>
          <a:lstStyle/>
          <a:p>
            <a:pPr marL="914400" indent="-914400">
              <a:buFont typeface="+mj-lt"/>
              <a:buAutoNum type="arabicPeriod"/>
            </a:pPr>
            <a:r>
              <a:rPr lang="en-US" dirty="0"/>
              <a:t>Read and complete the “Creating a New Column” section</a:t>
            </a:r>
          </a:p>
          <a:p>
            <a:pPr marL="914400" indent="-914400">
              <a:buFont typeface="+mj-lt"/>
              <a:buAutoNum type="arabicPeriod"/>
            </a:pPr>
            <a:r>
              <a:rPr lang="en-US" dirty="0"/>
              <a:t>Put your sticky up when done</a:t>
            </a:r>
          </a:p>
          <a:p>
            <a:endParaRPr lang="en-US" dirty="0"/>
          </a:p>
        </p:txBody>
      </p:sp>
    </p:spTree>
    <p:extLst>
      <p:ext uri="{BB962C8B-B14F-4D97-AF65-F5344CB8AC3E}">
        <p14:creationId xmlns:p14="http://schemas.microsoft.com/office/powerpoint/2010/main" val="1251171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3"/>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4"/>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a:t>F</a:t>
            </a:r>
            <a:r>
              <a:rPr sz="5000" dirty="0"/>
              <a:t>unctions</a:t>
            </a:r>
            <a:r>
              <a:rPr lang="en-US" sz="5000" dirty="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5"/>
          <a:srcRect l="880" t="5920" r="74437" b="12435"/>
          <a:stretch>
            <a:fillRect/>
          </a:stretch>
        </p:blipFill>
        <p:spPr>
          <a:xfrm>
            <a:off x="1130548" y="922392"/>
            <a:ext cx="2233626" cy="5709204"/>
          </a:xfrm>
          <a:prstGeom prst="rect">
            <a:avLst/>
          </a:prstGeom>
          <a:ln w="25400">
            <a:solidFill>
              <a:srgbClr val="000000"/>
            </a:solidFill>
            <a:miter lim="400000"/>
          </a:ln>
        </p:spPr>
      </p:pic>
    </p:spTree>
    <p:extLst>
      <p:ext uri="{BB962C8B-B14F-4D97-AF65-F5344CB8AC3E}">
        <p14:creationId xmlns:p14="http://schemas.microsoft.com/office/powerpoint/2010/main" val="44326572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01041" y="2782245"/>
            <a:ext cx="10979235" cy="78784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1226819" y="2908013"/>
            <a:ext cx="10104120" cy="584775"/>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mutate(chem, </a:t>
            </a:r>
            <a:r>
              <a:rPr lang="en-US" sz="3200" dirty="0">
                <a:solidFill>
                  <a:srgbClr val="538DD5"/>
                </a:solidFill>
                <a:latin typeface="Consolas" panose="020B0609020204030204" pitchFamily="49" charset="0"/>
                <a:ea typeface="Courier New"/>
                <a:cs typeface="Consolas" panose="020B0609020204030204" pitchFamily="49" charset="0"/>
                <a:sym typeface="Courier New"/>
              </a:rPr>
              <a:t>gender</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(gender)</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medium confidence">
            <a:extLst>
              <a:ext uri="{FF2B5EF4-FFF2-40B4-BE49-F238E27FC236}">
                <a16:creationId xmlns:a16="http://schemas.microsoft.com/office/drawing/2014/main" id="{2CFCDA04-55C2-2F75-DAD7-E783873CB8BA}"/>
              </a:ext>
            </a:extLst>
          </p:cNvPr>
          <p:cNvPicPr>
            <a:picLocks noChangeAspect="1"/>
          </p:cNvPicPr>
          <p:nvPr/>
        </p:nvPicPr>
        <p:blipFill>
          <a:blip r:embed="rId4"/>
          <a:stretch>
            <a:fillRect/>
          </a:stretch>
        </p:blipFill>
        <p:spPr>
          <a:xfrm>
            <a:off x="87977" y="3830540"/>
            <a:ext cx="5196942" cy="267244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C764E0D-9804-8D42-9260-0F39219CE63E}"/>
              </a:ext>
            </a:extLst>
          </p:cNvPr>
          <p:cNvPicPr>
            <a:picLocks noChangeAspect="1"/>
          </p:cNvPicPr>
          <p:nvPr/>
        </p:nvPicPr>
        <p:blipFill>
          <a:blip r:embed="rId5"/>
          <a:stretch>
            <a:fillRect/>
          </a:stretch>
        </p:blipFill>
        <p:spPr>
          <a:xfrm>
            <a:off x="6648003" y="3863549"/>
            <a:ext cx="5186947" cy="2634932"/>
          </a:xfrm>
          <a:prstGeom prst="rect">
            <a:avLst/>
          </a:prstGeom>
        </p:spPr>
      </p:pic>
      <p:sp>
        <p:nvSpPr>
          <p:cNvPr id="12" name="Oval 11">
            <a:extLst>
              <a:ext uri="{FF2B5EF4-FFF2-40B4-BE49-F238E27FC236}">
                <a16:creationId xmlns:a16="http://schemas.microsoft.com/office/drawing/2014/main" id="{20A43B4B-2C57-6E11-6FCE-CC4A77816E6A}"/>
              </a:ext>
            </a:extLst>
          </p:cNvPr>
          <p:cNvSpPr/>
          <p:nvPr/>
        </p:nvSpPr>
        <p:spPr>
          <a:xfrm>
            <a:off x="1973765" y="4939990"/>
            <a:ext cx="1237785" cy="17667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BD432F1-5C98-DBCE-088E-C708F829BD00}"/>
              </a:ext>
            </a:extLst>
          </p:cNvPr>
          <p:cNvSpPr/>
          <p:nvPr/>
        </p:nvSpPr>
        <p:spPr>
          <a:xfrm>
            <a:off x="8595317" y="4939989"/>
            <a:ext cx="269903" cy="17668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01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3361038" y="1588314"/>
            <a:ext cx="8172388"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Conditionally replacing values</a:t>
            </a:r>
            <a:endParaRPr sz="4000" dirty="0">
              <a:latin typeface="Calibri"/>
              <a:ea typeface="Calibri"/>
              <a:cs typeface="Calibri"/>
              <a:sym typeface="Calibri"/>
            </a:endParaRPr>
          </a:p>
        </p:txBody>
      </p:sp>
      <p:sp>
        <p:nvSpPr>
          <p:cNvPr id="14" name="Rectangle 13"/>
          <p:cNvSpPr/>
          <p:nvPr/>
        </p:nvSpPr>
        <p:spPr>
          <a:xfrm>
            <a:off x="777239" y="2330166"/>
            <a:ext cx="11151706" cy="1384995"/>
          </a:xfrm>
          <a:prstGeom prst="rect">
            <a:avLst/>
          </a:prstGeom>
        </p:spPr>
        <p:txBody>
          <a:bodyPr wrap="square">
            <a:spAutoFit/>
          </a:bodyPr>
          <a:lstStyle/>
          <a:p>
            <a:r>
              <a:rPr lang="en-US" sz="2800" dirty="0">
                <a:latin typeface="Consolas" panose="020B0609020204030204" pitchFamily="49" charset="0"/>
                <a:ea typeface="Courier New"/>
                <a:cs typeface="Consolas" panose="020B0609020204030204" pitchFamily="49" charset="0"/>
                <a:sym typeface="Courier New"/>
              </a:rPr>
              <a:t>mutate(chem,</a:t>
            </a:r>
          </a:p>
          <a:p>
            <a:r>
              <a:rPr lang="en-US" sz="2800" dirty="0">
                <a:solidFill>
                  <a:srgbClr val="538DD5"/>
                </a:solidFill>
                <a:latin typeface="Consolas" panose="020B0609020204030204" pitchFamily="49" charset="0"/>
                <a:ea typeface="Courier New"/>
                <a:cs typeface="Consolas" panose="020B0609020204030204" pitchFamily="49" charset="0"/>
                <a:sym typeface="Courier New"/>
              </a:rPr>
              <a:t>	  </a:t>
            </a:r>
            <a:r>
              <a:rPr lang="en-US" sz="2800" dirty="0" err="1">
                <a:solidFill>
                  <a:srgbClr val="538DD5"/>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if_else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 ==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huffman</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 						   “HUFFMAN”,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solidFill>
                  <a:srgbClr val="0070C0"/>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 </a:t>
            </a:r>
            <a:endParaRPr lang="en-US" sz="7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Right Arrow 15"/>
          <p:cNvSpPr/>
          <p:nvPr/>
        </p:nvSpPr>
        <p:spPr>
          <a:xfrm>
            <a:off x="5663097" y="5116668"/>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96310DCF-ED26-D93C-AC55-5234FFA5C9AD}"/>
              </a:ext>
            </a:extLst>
          </p:cNvPr>
          <p:cNvGraphicFramePr>
            <a:graphicFrameLocks noGrp="1"/>
          </p:cNvGraphicFramePr>
          <p:nvPr>
            <p:extLst>
              <p:ext uri="{D42A27DB-BD31-4B8C-83A1-F6EECF244321}">
                <p14:modId xmlns:p14="http://schemas.microsoft.com/office/powerpoint/2010/main" val="791860517"/>
              </p:ext>
            </p:extLst>
          </p:nvPr>
        </p:nvGraphicFramePr>
        <p:xfrm>
          <a:off x="777239" y="4152330"/>
          <a:ext cx="4826000" cy="2233477"/>
        </p:xfrm>
        <a:graphic>
          <a:graphicData uri="http://schemas.openxmlformats.org/drawingml/2006/table">
            <a:tbl>
              <a:tblPr>
                <a:tableStyleId>{3C2FFA5D-87B4-456A-9821-1D502468CF0F}</a:tableStyleId>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u="none" strike="noStrike" dirty="0" err="1">
                          <a:solidFill>
                            <a:srgbClr val="FFFFFF"/>
                          </a:solidFill>
                          <a:effectLst/>
                        </a:rPr>
                        <a:t>mrn</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gender</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a:solidFill>
                            <a:srgbClr val="FFFFFF"/>
                          </a:solidFill>
                          <a:effectLst/>
                        </a:rPr>
                        <a:t>last_name</a:t>
                      </a:r>
                      <a:endParaRPr lang="en-US" sz="1800" b="1" i="0" u="none" strike="noStrike">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test</a:t>
                      </a:r>
                      <a:endParaRPr lang="en-US" sz="1800" b="1" i="0" u="none" strike="noStrike" dirty="0">
                        <a:solidFill>
                          <a:srgbClr val="FFFFFF"/>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011105334"/>
                  </a:ext>
                </a:extLst>
              </a:tr>
              <a:tr h="368975">
                <a:tc>
                  <a:txBody>
                    <a:bodyPr/>
                    <a:lstStyle/>
                    <a:p>
                      <a:pPr algn="ctr" rtl="0" fontAlgn="ctr"/>
                      <a:r>
                        <a:rPr lang="en-US" sz="1800" b="0" u="none" strike="noStrike" dirty="0">
                          <a:solidFill>
                            <a:srgbClr val="000000"/>
                          </a:solidFill>
                          <a:effectLst/>
                        </a:rPr>
                        <a:t>5000876</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harrell</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creatinine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868112959"/>
                  </a:ext>
                </a:extLst>
              </a:tr>
              <a:tr h="380751">
                <a:tc>
                  <a:txBody>
                    <a:bodyPr/>
                    <a:lstStyle/>
                    <a:p>
                      <a:pPr algn="ctr" rtl="0" fontAlgn="ctr"/>
                      <a:r>
                        <a:rPr lang="en-US" sz="1800" b="0" u="none" strike="noStrike">
                          <a:solidFill>
                            <a:srgbClr val="000000"/>
                          </a:solidFill>
                          <a:effectLst/>
                        </a:rPr>
                        <a:t>5006017</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huffman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globulin</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574073067"/>
                  </a:ext>
                </a:extLst>
              </a:tr>
              <a:tr h="380751">
                <a:tc>
                  <a:txBody>
                    <a:bodyPr/>
                    <a:lstStyle/>
                    <a:p>
                      <a:pPr algn="ctr" rtl="0" fontAlgn="ctr"/>
                      <a:r>
                        <a:rPr lang="en-US" sz="1800" b="0" u="none" strike="noStrike">
                          <a:solidFill>
                            <a:srgbClr val="000000"/>
                          </a:solidFill>
                          <a:effectLst/>
                        </a:rPr>
                        <a:t>5001412</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coffee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glucose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59666717"/>
                  </a:ext>
                </a:extLst>
              </a:tr>
              <a:tr h="368975">
                <a:tc>
                  <a:txBody>
                    <a:bodyPr/>
                    <a:lstStyle/>
                    <a:p>
                      <a:pPr algn="ctr" rtl="0" fontAlgn="ctr"/>
                      <a:r>
                        <a:rPr lang="en-US" sz="1800" b="0" u="none" strike="noStrike">
                          <a:solidFill>
                            <a:srgbClr val="000000"/>
                          </a:solidFill>
                          <a:effectLst/>
                        </a:rPr>
                        <a:t>5000533</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baldwin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iron</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3315762349"/>
                  </a:ext>
                </a:extLst>
              </a:tr>
            </a:tbl>
          </a:graphicData>
        </a:graphic>
      </p:graphicFrame>
      <p:graphicFrame>
        <p:nvGraphicFramePr>
          <p:cNvPr id="4" name="Table 3">
            <a:extLst>
              <a:ext uri="{FF2B5EF4-FFF2-40B4-BE49-F238E27FC236}">
                <a16:creationId xmlns:a16="http://schemas.microsoft.com/office/drawing/2014/main" id="{B4C6537E-3AF5-03AE-71C5-F614245EA85C}"/>
              </a:ext>
            </a:extLst>
          </p:cNvPr>
          <p:cNvGraphicFramePr>
            <a:graphicFrameLocks noGrp="1"/>
          </p:cNvGraphicFramePr>
          <p:nvPr>
            <p:extLst>
              <p:ext uri="{D42A27DB-BD31-4B8C-83A1-F6EECF244321}">
                <p14:modId xmlns:p14="http://schemas.microsoft.com/office/powerpoint/2010/main" val="4141329361"/>
              </p:ext>
            </p:extLst>
          </p:nvPr>
        </p:nvGraphicFramePr>
        <p:xfrm>
          <a:off x="6588761" y="4152330"/>
          <a:ext cx="4826000" cy="2233477"/>
        </p:xfrm>
        <a:graphic>
          <a:graphicData uri="http://schemas.openxmlformats.org/drawingml/2006/table">
            <a:tbl>
              <a:tblPr>
                <a:tableStyleId>{3C2FFA5D-87B4-456A-9821-1D502468CF0F}</a:tableStyleId>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u="none" strike="noStrike" dirty="0" err="1">
                          <a:solidFill>
                            <a:srgbClr val="FFFFFF"/>
                          </a:solidFill>
                          <a:effectLst/>
                        </a:rPr>
                        <a:t>mrn</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gender</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a:solidFill>
                            <a:srgbClr val="FFFFFF"/>
                          </a:solidFill>
                          <a:effectLst/>
                        </a:rPr>
                        <a:t>last_name</a:t>
                      </a:r>
                      <a:endParaRPr lang="en-US" sz="1800" b="1" i="0" u="none" strike="noStrike">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test</a:t>
                      </a:r>
                      <a:endParaRPr lang="en-US" sz="1800" b="1" i="0" u="none" strike="noStrike" dirty="0">
                        <a:solidFill>
                          <a:srgbClr val="FFFFFF"/>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011105334"/>
                  </a:ext>
                </a:extLst>
              </a:tr>
              <a:tr h="368975">
                <a:tc>
                  <a:txBody>
                    <a:bodyPr/>
                    <a:lstStyle/>
                    <a:p>
                      <a:pPr algn="ctr" rtl="0" fontAlgn="ctr"/>
                      <a:r>
                        <a:rPr lang="en-US" sz="1800" b="0" u="none" strike="noStrike" dirty="0">
                          <a:solidFill>
                            <a:srgbClr val="000000"/>
                          </a:solidFill>
                          <a:effectLst/>
                        </a:rPr>
                        <a:t>5000876</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harrell</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creatinine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868112959"/>
                  </a:ext>
                </a:extLst>
              </a:tr>
              <a:tr h="380751">
                <a:tc>
                  <a:txBody>
                    <a:bodyPr/>
                    <a:lstStyle/>
                    <a:p>
                      <a:pPr algn="ctr" rtl="0" fontAlgn="ctr"/>
                      <a:r>
                        <a:rPr lang="en-US" sz="1800" b="0" u="none" strike="noStrike">
                          <a:solidFill>
                            <a:srgbClr val="000000"/>
                          </a:solidFill>
                          <a:effectLst/>
                        </a:rPr>
                        <a:t>5006017</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HUFFMAN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globulin</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574073067"/>
                  </a:ext>
                </a:extLst>
              </a:tr>
              <a:tr h="380751">
                <a:tc>
                  <a:txBody>
                    <a:bodyPr/>
                    <a:lstStyle/>
                    <a:p>
                      <a:pPr algn="ctr" rtl="0" fontAlgn="ctr"/>
                      <a:r>
                        <a:rPr lang="en-US" sz="1800" b="0" u="none" strike="noStrike">
                          <a:solidFill>
                            <a:srgbClr val="000000"/>
                          </a:solidFill>
                          <a:effectLst/>
                        </a:rPr>
                        <a:t>5001412</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coffee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glucose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59666717"/>
                  </a:ext>
                </a:extLst>
              </a:tr>
              <a:tr h="368975">
                <a:tc>
                  <a:txBody>
                    <a:bodyPr/>
                    <a:lstStyle/>
                    <a:p>
                      <a:pPr algn="ctr" rtl="0" fontAlgn="ctr"/>
                      <a:r>
                        <a:rPr lang="en-US" sz="1800" b="0" u="none" strike="noStrike">
                          <a:solidFill>
                            <a:srgbClr val="000000"/>
                          </a:solidFill>
                          <a:effectLst/>
                        </a:rPr>
                        <a:t>5000533</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baldwin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iron</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3315762349"/>
                  </a:ext>
                </a:extLst>
              </a:tr>
            </a:tbl>
          </a:graphicData>
        </a:graphic>
      </p:graphicFrame>
    </p:spTree>
    <p:extLst>
      <p:ext uri="{BB962C8B-B14F-4D97-AF65-F5344CB8AC3E}">
        <p14:creationId xmlns:p14="http://schemas.microsoft.com/office/powerpoint/2010/main" val="940875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Tidy</a:t>
            </a:r>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Transform</a:t>
            </a:r>
          </a:p>
        </p:txBody>
      </p:sp>
    </p:spTree>
    <p:extLst>
      <p:ext uri="{BB962C8B-B14F-4D97-AF65-F5344CB8AC3E}">
        <p14:creationId xmlns:p14="http://schemas.microsoft.com/office/powerpoint/2010/main" val="2404287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nvGraphicFramePr>
        <p:xfrm>
          <a:off x="1920241" y="2893314"/>
          <a:ext cx="3615684" cy="1876805"/>
        </p:xfrm>
        <a:graphic>
          <a:graphicData uri="http://schemas.openxmlformats.org/drawingml/2006/table">
            <a:tbl>
              <a:tblPr firstRow="1" bandRow="1">
                <a:noFill/>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nvGraphicFramePr>
        <p:xfrm>
          <a:off x="7641021" y="2890346"/>
          <a:ext cx="1511814" cy="1879773"/>
        </p:xfrm>
        <a:graphic>
          <a:graphicData uri="http://schemas.openxmlformats.org/drawingml/2006/table">
            <a:tbl>
              <a:tblPr firstRow="1" bandRow="1">
                <a:noFill/>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614898" y="2554360"/>
            <a:ext cx="6690875"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443817" y="2633776"/>
            <a:ext cx="695116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6367624" y="3212064"/>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6447839" y="3813730"/>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helper) function)</a:t>
            </a:r>
            <a:endParaRPr sz="2800" dirty="0">
              <a:latin typeface="+mj-lt"/>
              <a:ea typeface="Calibri"/>
              <a:cs typeface="Calibri"/>
              <a:sym typeface="Calibri"/>
            </a:endParaRPr>
          </a:p>
        </p:txBody>
      </p:sp>
      <p:sp>
        <p:nvSpPr>
          <p:cNvPr id="15" name="Google Shape;175;p20"/>
          <p:cNvSpPr txBox="1"/>
          <p:nvPr/>
        </p:nvSpPr>
        <p:spPr>
          <a:xfrm>
            <a:off x="4503944" y="3916212"/>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3630630" y="3142284"/>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3760170" y="4062003"/>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a:t>
            </a:r>
            <a:endParaRPr sz="2652" dirty="0">
              <a:latin typeface="+mj-lt"/>
              <a:ea typeface="Calibri"/>
              <a:cs typeface="Calibri"/>
              <a:sym typeface="Calibri"/>
            </a:endParaRPr>
          </a:p>
        </p:txBody>
      </p:sp>
      <p:sp>
        <p:nvSpPr>
          <p:cNvPr id="23" name="Google Shape;139;p17"/>
          <p:cNvSpPr/>
          <p:nvPr/>
        </p:nvSpPr>
        <p:spPr>
          <a:xfrm>
            <a:off x="1684301" y="3075027"/>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1865414" y="4095102"/>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lgn="ctr"/>
            <a:r>
              <a:rPr lang="en-US" sz="2400" b="1" dirty="0">
                <a:solidFill>
                  <a:srgbClr val="0365C0"/>
                </a:solidFill>
                <a:latin typeface="+mj-lt"/>
                <a:ea typeface="Courier New"/>
                <a:cs typeface="Consolas" panose="020B0609020204030204" pitchFamily="49" charset="0"/>
                <a:sym typeface="Courier New"/>
              </a:rPr>
              <a:t>chem</a:t>
            </a:r>
            <a:endParaRPr sz="2196" b="1" dirty="0">
              <a:latin typeface="+mj-lt"/>
              <a:ea typeface="Calibri"/>
              <a:cs typeface="Calibri"/>
              <a:sym typeface="Calibri"/>
            </a:endParaRPr>
          </a:p>
        </p:txBody>
      </p:sp>
      <p:sp>
        <p:nvSpPr>
          <p:cNvPr id="14" name="Google Shape;131;p17"/>
          <p:cNvSpPr/>
          <p:nvPr/>
        </p:nvSpPr>
        <p:spPr>
          <a:xfrm>
            <a:off x="2732049" y="2338959"/>
            <a:ext cx="71367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2923226" y="2451086"/>
            <a:ext cx="6745953"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3427850494"/>
              </p:ext>
            </p:extLst>
          </p:nvPr>
        </p:nvGraphicFramePr>
        <p:xfrm>
          <a:off x="1127833" y="4160717"/>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test</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creatinine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globulin</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glucose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iron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661849012"/>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Tree>
    <p:extLst>
      <p:ext uri="{BB962C8B-B14F-4D97-AF65-F5344CB8AC3E}">
        <p14:creationId xmlns:p14="http://schemas.microsoft.com/office/powerpoint/2010/main" val="3961063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lgn="ctr"/>
            <a:r>
              <a:rPr lang="en-US" sz="2400" b="1" dirty="0">
                <a:solidFill>
                  <a:srgbClr val="0365C0"/>
                </a:solidFill>
                <a:latin typeface="+mj-lt"/>
                <a:ea typeface="Courier New"/>
                <a:cs typeface="Consolas" panose="020B0609020204030204" pitchFamily="49" charset="0"/>
                <a:sym typeface="Courier New"/>
              </a:rPr>
              <a:t>chem</a:t>
            </a:r>
            <a:endParaRPr sz="2196" b="1" dirty="0">
              <a:latin typeface="+mj-lt"/>
              <a:ea typeface="Calibri"/>
              <a:cs typeface="Calibri"/>
              <a:sym typeface="Calibri"/>
            </a:endParaRPr>
          </a:p>
        </p:txBody>
      </p:sp>
      <p:sp>
        <p:nvSpPr>
          <p:cNvPr id="14" name="Google Shape;131;p17"/>
          <p:cNvSpPr/>
          <p:nvPr/>
        </p:nvSpPr>
        <p:spPr>
          <a:xfrm>
            <a:off x="1962615" y="2338959"/>
            <a:ext cx="7616284"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2189729" y="2435839"/>
            <a:ext cx="7296854"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40017180"/>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test</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creatinine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globulin</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glucose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iron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968034520"/>
              </p:ext>
            </p:extLst>
          </p:nvPr>
        </p:nvGraphicFramePr>
        <p:xfrm>
          <a:off x="7484724" y="4160718"/>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test</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creatinine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globulin</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glucose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iron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Tree>
    <p:extLst>
      <p:ext uri="{BB962C8B-B14F-4D97-AF65-F5344CB8AC3E}">
        <p14:creationId xmlns:p14="http://schemas.microsoft.com/office/powerpoint/2010/main" val="3067873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3"/>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Tree>
    <p:extLst>
      <p:ext uri="{BB962C8B-B14F-4D97-AF65-F5344CB8AC3E}">
        <p14:creationId xmlns:p14="http://schemas.microsoft.com/office/powerpoint/2010/main" val="278475525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211873" y="2451983"/>
            <a:ext cx="11717072" cy="92878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Renaming columns</a:t>
            </a:r>
            <a:endParaRPr sz="4000" dirty="0">
              <a:latin typeface="Calibri"/>
              <a:ea typeface="Calibri"/>
              <a:cs typeface="Calibri"/>
              <a:sym typeface="Calibri"/>
            </a:endParaRPr>
          </a:p>
        </p:txBody>
      </p:sp>
      <p:sp>
        <p:nvSpPr>
          <p:cNvPr id="14" name="Rectangle 13"/>
          <p:cNvSpPr/>
          <p:nvPr/>
        </p:nvSpPr>
        <p:spPr>
          <a:xfrm>
            <a:off x="155073" y="2607927"/>
            <a:ext cx="11622775" cy="584775"/>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	select(chem, </a:t>
            </a:r>
            <a:r>
              <a:rPr lang="en-US" sz="3200" dirty="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gender,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5" name="Google Shape;197;p22">
            <a:extLst>
              <a:ext uri="{FF2B5EF4-FFF2-40B4-BE49-F238E27FC236}">
                <a16:creationId xmlns:a16="http://schemas.microsoft.com/office/drawing/2014/main" id="{1FD1E395-A338-BBED-68B5-3DE332244D12}"/>
              </a:ext>
            </a:extLst>
          </p:cNvPr>
          <p:cNvSpPr/>
          <p:nvPr/>
        </p:nvSpPr>
        <p:spPr>
          <a:xfrm>
            <a:off x="6276408" y="5077213"/>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6" name="Google Shape;196;p22">
            <a:extLst>
              <a:ext uri="{FF2B5EF4-FFF2-40B4-BE49-F238E27FC236}">
                <a16:creationId xmlns:a16="http://schemas.microsoft.com/office/drawing/2014/main" id="{84FB7192-4A5E-DB51-72C8-9D26001F2D81}"/>
              </a:ext>
            </a:extLst>
          </p:cNvPr>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lgn="ctr"/>
            <a:r>
              <a:rPr lang="en-US" sz="2400" b="1" dirty="0">
                <a:solidFill>
                  <a:srgbClr val="0365C0"/>
                </a:solidFill>
                <a:latin typeface="+mj-lt"/>
                <a:ea typeface="Courier New"/>
                <a:cs typeface="Consolas" panose="020B0609020204030204" pitchFamily="49" charset="0"/>
                <a:sym typeface="Courier New"/>
              </a:rPr>
              <a:t>chem</a:t>
            </a:r>
            <a:endParaRPr sz="2196" b="1" dirty="0">
              <a:latin typeface="+mj-lt"/>
              <a:ea typeface="Calibri"/>
              <a:cs typeface="Calibri"/>
              <a:sym typeface="Calibri"/>
            </a:endParaRPr>
          </a:p>
        </p:txBody>
      </p:sp>
      <p:graphicFrame>
        <p:nvGraphicFramePr>
          <p:cNvPr id="9" name="Table 8">
            <a:extLst>
              <a:ext uri="{FF2B5EF4-FFF2-40B4-BE49-F238E27FC236}">
                <a16:creationId xmlns:a16="http://schemas.microsoft.com/office/drawing/2014/main" id="{150A53FA-3889-70DC-6BA0-37C6084FAA13}"/>
              </a:ext>
            </a:extLst>
          </p:cNvPr>
          <p:cNvGraphicFramePr>
            <a:graphicFrameLocks noGrp="1"/>
          </p:cNvGraphicFramePr>
          <p:nvPr>
            <p:extLst>
              <p:ext uri="{D42A27DB-BD31-4B8C-83A1-F6EECF244321}">
                <p14:modId xmlns:p14="http://schemas.microsoft.com/office/powerpoint/2010/main" val="1923915062"/>
              </p:ext>
            </p:extLst>
          </p:nvPr>
        </p:nvGraphicFramePr>
        <p:xfrm>
          <a:off x="1012156" y="4167322"/>
          <a:ext cx="4826000" cy="2233477"/>
        </p:xfrm>
        <a:graphic>
          <a:graphicData uri="http://schemas.openxmlformats.org/drawingml/2006/table">
            <a:tbl>
              <a:tblPr>
                <a:tableStyleId>{3C2FFA5D-87B4-456A-9821-1D502468CF0F}</a:tableStyleId>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u="none" strike="noStrike" dirty="0" err="1">
                          <a:solidFill>
                            <a:srgbClr val="FFFFFF"/>
                          </a:solidFill>
                          <a:effectLst/>
                        </a:rPr>
                        <a:t>mrn</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gender</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a:solidFill>
                            <a:srgbClr val="FFFFFF"/>
                          </a:solidFill>
                          <a:effectLst/>
                        </a:rPr>
                        <a:t>last_name</a:t>
                      </a:r>
                      <a:endParaRPr lang="en-US" sz="1800" b="1" i="0" u="none" strike="noStrike">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test</a:t>
                      </a:r>
                      <a:endParaRPr lang="en-US" sz="1800" b="1" i="0" u="none" strike="noStrike" dirty="0">
                        <a:solidFill>
                          <a:srgbClr val="FFFFFF"/>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011105334"/>
                  </a:ext>
                </a:extLst>
              </a:tr>
              <a:tr h="368975">
                <a:tc>
                  <a:txBody>
                    <a:bodyPr/>
                    <a:lstStyle/>
                    <a:p>
                      <a:pPr algn="ctr" rtl="0" fontAlgn="ctr"/>
                      <a:r>
                        <a:rPr lang="en-US" sz="1800" b="0" u="none" strike="noStrike" dirty="0">
                          <a:solidFill>
                            <a:srgbClr val="000000"/>
                          </a:solidFill>
                          <a:effectLst/>
                        </a:rPr>
                        <a:t>5000876</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harrell</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creatinine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868112959"/>
                  </a:ext>
                </a:extLst>
              </a:tr>
              <a:tr h="380751">
                <a:tc>
                  <a:txBody>
                    <a:bodyPr/>
                    <a:lstStyle/>
                    <a:p>
                      <a:pPr algn="ctr" rtl="0" fontAlgn="ctr"/>
                      <a:r>
                        <a:rPr lang="en-US" sz="1800" b="0" u="none" strike="noStrike" dirty="0">
                          <a:solidFill>
                            <a:srgbClr val="000000"/>
                          </a:solidFill>
                          <a:effectLst/>
                        </a:rPr>
                        <a:t>5006017</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huffman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globulin</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574073067"/>
                  </a:ext>
                </a:extLst>
              </a:tr>
              <a:tr h="380751">
                <a:tc>
                  <a:txBody>
                    <a:bodyPr/>
                    <a:lstStyle/>
                    <a:p>
                      <a:pPr algn="ctr" rtl="0" fontAlgn="ctr"/>
                      <a:r>
                        <a:rPr lang="en-US" sz="1800" b="0" u="none" strike="noStrike" dirty="0">
                          <a:solidFill>
                            <a:srgbClr val="000000"/>
                          </a:solidFill>
                          <a:effectLst/>
                        </a:rPr>
                        <a:t>5001412</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coffee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glucose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59666717"/>
                  </a:ext>
                </a:extLst>
              </a:tr>
              <a:tr h="368975">
                <a:tc>
                  <a:txBody>
                    <a:bodyPr/>
                    <a:lstStyle/>
                    <a:p>
                      <a:pPr algn="ctr" rtl="0" fontAlgn="ctr"/>
                      <a:r>
                        <a:rPr lang="en-US" sz="1800" b="0" u="none" strike="noStrike" dirty="0">
                          <a:solidFill>
                            <a:srgbClr val="000000"/>
                          </a:solidFill>
                          <a:effectLst/>
                        </a:rPr>
                        <a:t>5000533</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baldwin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iron</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3315762349"/>
                  </a:ext>
                </a:extLst>
              </a:tr>
            </a:tbl>
          </a:graphicData>
        </a:graphic>
      </p:graphicFrame>
      <p:sp>
        <p:nvSpPr>
          <p:cNvPr id="11" name="Google Shape;196;p22">
            <a:extLst>
              <a:ext uri="{FF2B5EF4-FFF2-40B4-BE49-F238E27FC236}">
                <a16:creationId xmlns:a16="http://schemas.microsoft.com/office/drawing/2014/main" id="{4DEFA601-36CB-FBA4-31C0-C11C9A3DA446}"/>
              </a:ext>
            </a:extLst>
          </p:cNvPr>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graphicFrame>
        <p:nvGraphicFramePr>
          <p:cNvPr id="12" name="Table 11">
            <a:extLst>
              <a:ext uri="{FF2B5EF4-FFF2-40B4-BE49-F238E27FC236}">
                <a16:creationId xmlns:a16="http://schemas.microsoft.com/office/drawing/2014/main" id="{F5613783-6A1B-50F2-01C3-720D1638FB50}"/>
              </a:ext>
            </a:extLst>
          </p:cNvPr>
          <p:cNvGraphicFramePr>
            <a:graphicFrameLocks noGrp="1"/>
          </p:cNvGraphicFramePr>
          <p:nvPr>
            <p:extLst>
              <p:ext uri="{D42A27DB-BD31-4B8C-83A1-F6EECF244321}">
                <p14:modId xmlns:p14="http://schemas.microsoft.com/office/powerpoint/2010/main" val="1123288632"/>
              </p:ext>
            </p:extLst>
          </p:nvPr>
        </p:nvGraphicFramePr>
        <p:xfrm>
          <a:off x="6951848" y="4152947"/>
          <a:ext cx="3759200" cy="2233477"/>
        </p:xfrm>
        <a:graphic>
          <a:graphicData uri="http://schemas.openxmlformats.org/drawingml/2006/table">
            <a:tbl>
              <a:tblPr>
                <a:tableStyleId>{3C2FFA5D-87B4-456A-9821-1D502468CF0F}</a:tableStyleId>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tblGrid>
              <a:tr h="734025">
                <a:tc>
                  <a:txBody>
                    <a:bodyPr/>
                    <a:lstStyle/>
                    <a:p>
                      <a:pPr algn="ctr" rtl="0" fontAlgn="ctr"/>
                      <a:r>
                        <a:rPr lang="en-US" sz="1800" b="1" u="none" strike="noStrike" dirty="0">
                          <a:solidFill>
                            <a:srgbClr val="FFFFFF"/>
                          </a:solidFill>
                          <a:effectLst/>
                        </a:rPr>
                        <a:t>MRN</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gender</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a:solidFill>
                            <a:srgbClr val="FFFFFF"/>
                          </a:solidFill>
                          <a:effectLst/>
                        </a:rPr>
                        <a:t>last_name</a:t>
                      </a:r>
                      <a:endParaRPr lang="en-US" sz="1800" b="1" i="0" u="none" strike="noStrike">
                        <a:solidFill>
                          <a:srgbClr val="FFFFFF"/>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011105334"/>
                  </a:ext>
                </a:extLst>
              </a:tr>
              <a:tr h="368975">
                <a:tc>
                  <a:txBody>
                    <a:bodyPr/>
                    <a:lstStyle/>
                    <a:p>
                      <a:pPr algn="ctr" rtl="0" fontAlgn="ctr"/>
                      <a:r>
                        <a:rPr lang="en-US" sz="1800" b="0" u="none" strike="noStrike" dirty="0">
                          <a:solidFill>
                            <a:srgbClr val="000000"/>
                          </a:solidFill>
                          <a:effectLst/>
                        </a:rPr>
                        <a:t>5000876</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harrell</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868112959"/>
                  </a:ext>
                </a:extLst>
              </a:tr>
              <a:tr h="380751">
                <a:tc>
                  <a:txBody>
                    <a:bodyPr/>
                    <a:lstStyle/>
                    <a:p>
                      <a:pPr algn="ctr" rtl="0" fontAlgn="ctr"/>
                      <a:r>
                        <a:rPr lang="en-US" sz="1800" b="0" u="none" strike="noStrike">
                          <a:solidFill>
                            <a:srgbClr val="000000"/>
                          </a:solidFill>
                          <a:effectLst/>
                        </a:rPr>
                        <a:t>5006017</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huffman</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1574073067"/>
                  </a:ext>
                </a:extLst>
              </a:tr>
              <a:tr h="380751">
                <a:tc>
                  <a:txBody>
                    <a:bodyPr/>
                    <a:lstStyle/>
                    <a:p>
                      <a:pPr algn="ctr" rtl="0" fontAlgn="ctr"/>
                      <a:r>
                        <a:rPr lang="en-US" sz="1800" b="0" u="none" strike="noStrike">
                          <a:solidFill>
                            <a:srgbClr val="000000"/>
                          </a:solidFill>
                          <a:effectLst/>
                        </a:rPr>
                        <a:t>5001412</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coffee</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559666717"/>
                  </a:ext>
                </a:extLst>
              </a:tr>
              <a:tr h="368975">
                <a:tc>
                  <a:txBody>
                    <a:bodyPr/>
                    <a:lstStyle/>
                    <a:p>
                      <a:pPr algn="ctr" rtl="0" fontAlgn="ctr"/>
                      <a:r>
                        <a:rPr lang="en-US" sz="1800" b="0" u="none" strike="noStrike">
                          <a:solidFill>
                            <a:srgbClr val="000000"/>
                          </a:solidFill>
                          <a:effectLst/>
                        </a:rPr>
                        <a:t>5000533</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baldwin</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3315762349"/>
                  </a:ext>
                </a:extLst>
              </a:tr>
            </a:tbl>
          </a:graphicData>
        </a:graphic>
      </p:graphicFrame>
    </p:spTree>
    <p:extLst>
      <p:ext uri="{BB962C8B-B14F-4D97-AF65-F5344CB8AC3E}">
        <p14:creationId xmlns:p14="http://schemas.microsoft.com/office/powerpoint/2010/main" val="2926339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nvGraphicFramePr>
        <p:xfrm>
          <a:off x="170751" y="2693422"/>
          <a:ext cx="5378884" cy="2671130"/>
        </p:xfrm>
        <a:graphic>
          <a:graphicData uri="http://schemas.openxmlformats.org/drawingml/2006/table">
            <a:tbl>
              <a:tblPr firstRow="1" bandRow="1"/>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nvGraphicFramePr>
        <p:xfrm>
          <a:off x="6704901" y="2694447"/>
          <a:ext cx="5378884" cy="2671125"/>
        </p:xfrm>
        <a:graphic>
          <a:graphicData uri="http://schemas.openxmlformats.org/drawingml/2006/table">
            <a:tbl>
              <a:tblPr firstRow="1" bandRow="1"/>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800" dirty="0">
                  <a:solidFill>
                    <a:srgbClr val="FFFFFF"/>
                  </a:solidFill>
                  <a:latin typeface="Trebuchet MS"/>
                  <a:ea typeface="Calibri"/>
                  <a:cs typeface="Calibri"/>
                  <a:sym typeface="Trebuchet MS"/>
                </a:rPr>
                <a:t> </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2642839" y="2201670"/>
            <a:ext cx="6043962"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913762" y="2313797"/>
            <a:ext cx="560922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599335022"/>
              </p:ext>
            </p:extLst>
          </p:nvPr>
        </p:nvGraphicFramePr>
        <p:xfrm>
          <a:off x="1627457" y="3289104"/>
          <a:ext cx="3237174" cy="2877925"/>
        </p:xfrm>
        <a:graphic>
          <a:graphicData uri="http://schemas.openxmlformats.org/drawingml/2006/table">
            <a:tbl>
              <a:tblPr firstRow="1" bandRow="1"/>
              <a:tblGrid>
                <a:gridCol w="1482098">
                  <a:extLst>
                    <a:ext uri="{9D8B030D-6E8A-4147-A177-3AD203B41FA5}">
                      <a16:colId xmlns:a16="http://schemas.microsoft.com/office/drawing/2014/main" val="20000"/>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303527867"/>
              </p:ext>
            </p:extLst>
          </p:nvPr>
        </p:nvGraphicFramePr>
        <p:xfrm>
          <a:off x="6473626" y="3289104"/>
          <a:ext cx="3292237" cy="2876895"/>
        </p:xfrm>
        <a:graphic>
          <a:graphicData uri="http://schemas.openxmlformats.org/drawingml/2006/table">
            <a:tbl>
              <a:tblPr firstRow="1" bandRow="1"/>
              <a:tblGrid>
                <a:gridCol w="1335167">
                  <a:extLst>
                    <a:ext uri="{9D8B030D-6E8A-4147-A177-3AD203B41FA5}">
                      <a16:colId xmlns:a16="http://schemas.microsoft.com/office/drawing/2014/main" val="20000"/>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2765502" y="2201670"/>
            <a:ext cx="6446825"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3148055" y="2313797"/>
            <a:ext cx="560922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466428" y="4728066"/>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42350070"/>
              </p:ext>
            </p:extLst>
          </p:nvPr>
        </p:nvGraphicFramePr>
        <p:xfrm>
          <a:off x="1561348" y="3289104"/>
          <a:ext cx="3237174" cy="2877925"/>
        </p:xfrm>
        <a:graphic>
          <a:graphicData uri="http://schemas.openxmlformats.org/drawingml/2006/table">
            <a:tbl>
              <a:tblPr firstRow="1" bandRow="1"/>
              <a:tblGrid>
                <a:gridCol w="1482098">
                  <a:extLst>
                    <a:ext uri="{9D8B030D-6E8A-4147-A177-3AD203B41FA5}">
                      <a16:colId xmlns:a16="http://schemas.microsoft.com/office/drawing/2014/main" val="20000"/>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999457885"/>
              </p:ext>
            </p:extLst>
          </p:nvPr>
        </p:nvGraphicFramePr>
        <p:xfrm>
          <a:off x="6669823" y="3278438"/>
          <a:ext cx="3292237" cy="2876895"/>
        </p:xfrm>
        <a:graphic>
          <a:graphicData uri="http://schemas.openxmlformats.org/drawingml/2006/table">
            <a:tbl>
              <a:tblPr firstRow="1" bandRow="1"/>
              <a:tblGrid>
                <a:gridCol w="1335167">
                  <a:extLst>
                    <a:ext uri="{9D8B030D-6E8A-4147-A177-3AD203B41FA5}">
                      <a16:colId xmlns:a16="http://schemas.microsoft.com/office/drawing/2014/main" val="20000"/>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rtl="0" fontAlgn="ctr"/>
                      <a:r>
                        <a:rPr lang="en-US" sz="2400" b="0" i="0" u="none" strike="noStrike" dirty="0" err="1">
                          <a:solidFill>
                            <a:srgbClr val="000000"/>
                          </a:solidFill>
                          <a:effectLst/>
                          <a:latin typeface="Arial" panose="020B0604020202020204" pitchFamily="34" charset="0"/>
                        </a:rPr>
                        <a:t>huffman</a:t>
                      </a:r>
                      <a:endParaRPr lang="en-US" sz="24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rtl="0" fontAlgn="ctr"/>
                      <a:r>
                        <a:rPr lang="en-US" sz="2400" b="0" i="0" u="none" strike="noStrike" dirty="0">
                          <a:solidFill>
                            <a:srgbClr val="000000"/>
                          </a:solidFill>
                          <a:effectLst/>
                          <a:latin typeface="Arial" panose="020B0604020202020204" pitchFamily="34" charset="0"/>
                        </a:rPr>
                        <a:t>coffee</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rtl="0" fontAlgn="ctr"/>
                      <a:r>
                        <a:rPr lang="en-US" sz="2400" b="0" i="0" u="none" strike="noStrike" dirty="0" err="1">
                          <a:solidFill>
                            <a:srgbClr val="000000"/>
                          </a:solidFill>
                          <a:effectLst/>
                          <a:latin typeface="Arial" panose="020B0604020202020204" pitchFamily="34" charset="0"/>
                        </a:rPr>
                        <a:t>harrell</a:t>
                      </a:r>
                      <a:endParaRPr lang="en-US" sz="24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rtl="0" fontAlgn="ctr"/>
                      <a:r>
                        <a:rPr lang="en-US" sz="2400" b="0" i="0" u="none" strike="noStrike" dirty="0" err="1">
                          <a:solidFill>
                            <a:srgbClr val="000000"/>
                          </a:solidFill>
                          <a:effectLst/>
                          <a:latin typeface="Arial" panose="020B0604020202020204" pitchFamily="34" charset="0"/>
                        </a:rPr>
                        <a:t>baldwin</a:t>
                      </a:r>
                      <a:endParaRPr lang="en-US" sz="24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57166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257148" y="395317"/>
            <a:ext cx="567770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Transforming data</a:t>
            </a:r>
            <a:endParaRPr sz="5400" dirty="0"/>
          </a:p>
        </p:txBody>
      </p:sp>
      <p:graphicFrame>
        <p:nvGraphicFramePr>
          <p:cNvPr id="147" name="Google Shape;147;p18"/>
          <p:cNvGraphicFramePr/>
          <p:nvPr/>
        </p:nvGraphicFramePr>
        <p:xfrm>
          <a:off x="1150478" y="1730364"/>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nvGraphicFramePr>
        <p:xfrm>
          <a:off x="2795045" y="1758052"/>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nvGraphicFramePr>
        <p:xfrm>
          <a:off x="2770556" y="4118015"/>
          <a:ext cx="1046024" cy="947968"/>
        </p:xfrm>
        <a:graphic>
          <a:graphicData uri="http://schemas.openxmlformats.org/drawingml/2006/table">
            <a:tbl>
              <a:tblPr firstRow="1" bandRow="1">
                <a:noFill/>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nvGraphicFramePr>
        <p:xfrm>
          <a:off x="1150478" y="4118015"/>
          <a:ext cx="1046024" cy="947968"/>
        </p:xfrm>
        <a:graphic>
          <a:graphicData uri="http://schemas.openxmlformats.org/drawingml/2006/table">
            <a:tbl>
              <a:tblPr firstRow="1" bandRow="1">
                <a:noFill/>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p>
          <a:p>
            <a:pPr marL="6803"/>
            <a:endParaRPr lang="en-US" sz="4000" dirty="0">
              <a:latin typeface="Calibri"/>
              <a:ea typeface="Calibri"/>
              <a:cs typeface="Calibri"/>
              <a:sym typeface="Calibri"/>
            </a:endParaRPr>
          </a:p>
          <a:p>
            <a:pPr marL="6803"/>
            <a:r>
              <a:rPr lang="en-US" sz="4000" dirty="0">
                <a:latin typeface="Calibri"/>
                <a:ea typeface="Calibri"/>
                <a:cs typeface="Calibri"/>
                <a:sym typeface="Calibri"/>
              </a:rPr>
              <a:t>Add calculated columns with </a:t>
            </a:r>
            <a:r>
              <a:rPr lang="en-US" sz="4000" b="1" dirty="0">
                <a:solidFill>
                  <a:srgbClr val="0365C0"/>
                </a:solidFill>
                <a:latin typeface="Calibri"/>
                <a:ea typeface="Calibri"/>
                <a:cs typeface="Calibri"/>
                <a:sym typeface="Calibri"/>
              </a:rPr>
              <a:t>mutate()</a:t>
            </a:r>
            <a:endParaRPr sz="4000" b="1" dirty="0">
              <a:solidFill>
                <a:srgbClr val="0365C0"/>
              </a:solidFill>
              <a:latin typeface="Calibri"/>
              <a:ea typeface="Calibri"/>
              <a:cs typeface="Calibri"/>
              <a:sym typeface="Calibri"/>
            </a:endParaRPr>
          </a:p>
        </p:txBody>
      </p:sp>
      <p:graphicFrame>
        <p:nvGraphicFramePr>
          <p:cNvPr id="154" name="Google Shape;154;p18"/>
          <p:cNvGraphicFramePr/>
          <p:nvPr/>
        </p:nvGraphicFramePr>
        <p:xfrm>
          <a:off x="1150479" y="2927483"/>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2773115" y="2927483"/>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5" name="Picture 14">
            <a:extLst>
              <a:ext uri="{FF2B5EF4-FFF2-40B4-BE49-F238E27FC236}">
                <a16:creationId xmlns:a16="http://schemas.microsoft.com/office/drawing/2014/main" id="{7EDAAD76-E273-434A-9F1D-81EEE0A17E08}"/>
              </a:ext>
            </a:extLst>
          </p:cNvPr>
          <p:cNvPicPr>
            <a:picLocks noChangeAspect="1"/>
          </p:cNvPicPr>
          <p:nvPr/>
        </p:nvPicPr>
        <p:blipFill>
          <a:blip r:embed="rId5"/>
          <a:stretch>
            <a:fillRect/>
          </a:stretch>
        </p:blipFill>
        <p:spPr>
          <a:xfrm>
            <a:off x="1082741" y="5481896"/>
            <a:ext cx="2804134" cy="764764"/>
          </a:xfrm>
          <a:prstGeom prst="rect">
            <a:avLst/>
          </a:prstGeom>
        </p:spPr>
      </p:pic>
    </p:spTree>
    <p:extLst>
      <p:ext uri="{BB962C8B-B14F-4D97-AF65-F5344CB8AC3E}">
        <p14:creationId xmlns:p14="http://schemas.microsoft.com/office/powerpoint/2010/main" val="3589539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430059"/>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Perform basic data cleaning and preparation steps to facilitate analysis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Illustrate best practices for organizing data in spreadsheet-based (rectangular) formats for use in data analytics</a:t>
            </a:r>
          </a:p>
          <a:p>
            <a:r>
              <a:rPr lang="en-US" sz="4000" dirty="0"/>
              <a:t>Lesson Objectives</a:t>
            </a:r>
          </a:p>
          <a:p>
            <a:pPr marL="514350" indent="-514350">
              <a:buAutoNum type="arabicPeriod"/>
            </a:pPr>
            <a:r>
              <a:rPr lang="en-US" sz="2800" dirty="0"/>
              <a:t>Apply logical criteria to determine which observations in a </a:t>
            </a:r>
            <a:r>
              <a:rPr lang="en-US" sz="2800" dirty="0" err="1"/>
              <a:t>dataframe</a:t>
            </a:r>
            <a:r>
              <a:rPr lang="en-US" sz="2800" dirty="0"/>
              <a:t> are included in a subset</a:t>
            </a:r>
          </a:p>
          <a:p>
            <a:pPr marL="514350" indent="-514350">
              <a:buAutoNum type="arabicPeriod"/>
            </a:pPr>
            <a:r>
              <a:rPr lang="en-US" sz="2800" dirty="0"/>
              <a:t>Create a new variable based on a calculation applied to other variables</a:t>
            </a:r>
          </a:p>
        </p:txBody>
      </p:sp>
    </p:spTree>
    <p:extLst>
      <p:ext uri="{BB962C8B-B14F-4D97-AF65-F5344CB8AC3E}">
        <p14:creationId xmlns:p14="http://schemas.microsoft.com/office/powerpoint/2010/main" val="1275851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9713-5501-81FC-18BD-FA473CE863FB}"/>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39A9551F-ACD4-D04B-B1D9-EE3A20CDA09E}"/>
              </a:ext>
            </a:extLst>
          </p:cNvPr>
          <p:cNvSpPr>
            <a:spLocks noGrp="1"/>
          </p:cNvSpPr>
          <p:nvPr>
            <p:ph type="body" sz="quarter" idx="13"/>
          </p:nvPr>
        </p:nvSpPr>
        <p:spPr/>
        <p:txBody>
          <a:bodyPr/>
          <a:lstStyle/>
          <a:p>
            <a:pPr marL="914400" indent="-914400">
              <a:buFont typeface="+mj-lt"/>
              <a:buAutoNum type="arabicPeriod"/>
            </a:pPr>
            <a:r>
              <a:rPr lang="en-US" dirty="0"/>
              <a:t>Open “03 – </a:t>
            </a:r>
            <a:r>
              <a:rPr lang="en-US" dirty="0" err="1"/>
              <a:t>Transform.qmd</a:t>
            </a:r>
            <a:r>
              <a:rPr lang="en-US" dirty="0"/>
              <a:t>”</a:t>
            </a:r>
          </a:p>
          <a:p>
            <a:pPr marL="914400" indent="-914400">
              <a:buFont typeface="+mj-lt"/>
              <a:buAutoNum type="arabicPeriod"/>
            </a:pPr>
            <a:r>
              <a:rPr lang="en-US" dirty="0"/>
              <a:t>Read and complete the “Using a Setup Code Chunk” section</a:t>
            </a:r>
          </a:p>
          <a:p>
            <a:pPr marL="914400" indent="-914400">
              <a:buFont typeface="+mj-lt"/>
              <a:buAutoNum type="arabicPeriod"/>
            </a:pPr>
            <a:r>
              <a:rPr lang="en-US" dirty="0"/>
              <a:t>Put your sticky up when done</a:t>
            </a:r>
          </a:p>
        </p:txBody>
      </p:sp>
    </p:spTree>
    <p:extLst>
      <p:ext uri="{BB962C8B-B14F-4D97-AF65-F5344CB8AC3E}">
        <p14:creationId xmlns:p14="http://schemas.microsoft.com/office/powerpoint/2010/main" val="211340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C827-0099-A313-DCDD-A5B73608528C}"/>
              </a:ext>
            </a:extLst>
          </p:cNvPr>
          <p:cNvSpPr>
            <a:spLocks noGrp="1"/>
          </p:cNvSpPr>
          <p:nvPr>
            <p:ph type="title"/>
          </p:nvPr>
        </p:nvSpPr>
        <p:spPr/>
        <p:txBody>
          <a:bodyPr/>
          <a:lstStyle/>
          <a:p>
            <a:r>
              <a:rPr lang="en-US" dirty="0"/>
              <a:t>Notebooks are reproducible, with caveats</a:t>
            </a:r>
          </a:p>
        </p:txBody>
      </p:sp>
      <p:sp>
        <p:nvSpPr>
          <p:cNvPr id="3" name="Content Placeholder 2">
            <a:extLst>
              <a:ext uri="{FF2B5EF4-FFF2-40B4-BE49-F238E27FC236}">
                <a16:creationId xmlns:a16="http://schemas.microsoft.com/office/drawing/2014/main" id="{37851C6B-204B-D2A6-050D-D213A2EB8DAB}"/>
              </a:ext>
            </a:extLst>
          </p:cNvPr>
          <p:cNvSpPr>
            <a:spLocks noGrp="1"/>
          </p:cNvSpPr>
          <p:nvPr>
            <p:ph idx="1"/>
          </p:nvPr>
        </p:nvSpPr>
        <p:spPr/>
        <p:txBody>
          <a:bodyPr>
            <a:normAutofit/>
          </a:bodyPr>
          <a:lstStyle/>
          <a:p>
            <a:pPr>
              <a:buFont typeface="Arial" panose="020B0604020202020204" pitchFamily="34" charset="0"/>
              <a:buChar char="•"/>
            </a:pPr>
            <a:r>
              <a:rPr lang="en-US" sz="3200" dirty="0"/>
              <a:t> Notebook formats like Quarto and </a:t>
            </a:r>
            <a:r>
              <a:rPr lang="en-US" sz="3200" dirty="0" err="1"/>
              <a:t>Jupyter</a:t>
            </a:r>
            <a:r>
              <a:rPr lang="en-US" sz="3200" dirty="0"/>
              <a:t> notebooks (Python) are great for organizing multi-step data analyses</a:t>
            </a:r>
          </a:p>
          <a:p>
            <a:pPr>
              <a:buFont typeface="Arial" panose="020B0604020202020204" pitchFamily="34" charset="0"/>
              <a:buChar char="•"/>
            </a:pPr>
            <a:r>
              <a:rPr lang="en-US" sz="3200" dirty="0"/>
              <a:t> Important to consider that running code chunks sequentially may not produce the same output as jumping around a notebook</a:t>
            </a:r>
          </a:p>
          <a:p>
            <a:pPr>
              <a:buFont typeface="Arial" panose="020B0604020202020204" pitchFamily="34" charset="0"/>
              <a:buChar char="•"/>
            </a:pPr>
            <a:r>
              <a:rPr lang="en-US" sz="3200" dirty="0"/>
              <a:t> Best practice: run your notebook sequentially at the beginning and end of each “session” analyzing data</a:t>
            </a:r>
          </a:p>
          <a:p>
            <a:pPr lvl="1">
              <a:buFont typeface="Arial" panose="020B0604020202020204" pitchFamily="34" charset="0"/>
              <a:buChar char="•"/>
            </a:pPr>
            <a:r>
              <a:rPr lang="en-US" sz="2800" dirty="0"/>
              <a:t> Confirm the output is as expected</a:t>
            </a:r>
          </a:p>
        </p:txBody>
      </p:sp>
    </p:spTree>
    <p:extLst>
      <p:ext uri="{BB962C8B-B14F-4D97-AF65-F5344CB8AC3E}">
        <p14:creationId xmlns:p14="http://schemas.microsoft.com/office/powerpoint/2010/main" val="3285123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Data Transformation with </a:t>
            </a:r>
            <a:r>
              <a:rPr lang="en-US" dirty="0" err="1"/>
              <a:t>dplyr</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a:solidFill>
                  <a:srgbClr val="000000"/>
                </a:solidFill>
                <a:latin typeface="+mj-lt"/>
              </a:rPr>
              <a:t>Transform Data with</a:t>
            </a:r>
            <a:endParaRPr sz="6616" dirty="0">
              <a:latin typeface="+mj-lt"/>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Powerpoint Template" id="{285BD963-D8BF-9A46-B688-0F48C2B1528B}" vid="{064AA05A-479C-7849-812E-51AEFE1618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30357</TotalTime>
  <Words>4263</Words>
  <Application>Microsoft Macintosh PowerPoint</Application>
  <PresentationFormat>Widescreen</PresentationFormat>
  <Paragraphs>683</Paragraphs>
  <Slides>51</Slides>
  <Notes>44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51</vt:i4>
      </vt:variant>
    </vt:vector>
  </HeadingPairs>
  <TitlesOfParts>
    <vt:vector size="64" baseType="lpstr">
      <vt:lpstr>Arial</vt:lpstr>
      <vt:lpstr>Calibri</vt:lpstr>
      <vt:lpstr>Cambria</vt:lpstr>
      <vt:lpstr>Consolas</vt:lpstr>
      <vt:lpstr>Gill Sans</vt:lpstr>
      <vt:lpstr>Helvetica</vt:lpstr>
      <vt:lpstr>Times New Roman</vt:lpstr>
      <vt:lpstr>Trebuchet MS</vt:lpstr>
      <vt:lpstr>Tw Cen MT</vt:lpstr>
      <vt:lpstr>Tw Cen MT Condensed</vt:lpstr>
      <vt:lpstr>Verdana</vt:lpstr>
      <vt:lpstr>Wingdings 3</vt:lpstr>
      <vt:lpstr>Integral</vt:lpstr>
      <vt:lpstr>Creating a Subset</vt:lpstr>
      <vt:lpstr>Lesson Prep</vt:lpstr>
      <vt:lpstr>PowerPoint Presentation</vt:lpstr>
      <vt:lpstr>Typical Data Science Pipeline</vt:lpstr>
      <vt:lpstr>What is a “Tidy” Data Frame</vt:lpstr>
      <vt:lpstr>Your Turn #1</vt:lpstr>
      <vt:lpstr>Notebooks are reproducible, with caveats</vt:lpstr>
      <vt:lpstr>Data Transformation with dplyr </vt:lpstr>
      <vt:lpstr>Transform Data with</vt:lpstr>
      <vt:lpstr>dplyr</vt:lpstr>
      <vt:lpstr>dplyr: a grammar for transforming data</vt:lpstr>
      <vt:lpstr>Dplyr Approach</vt:lpstr>
      <vt:lpstr>Dplyr Approach</vt:lpstr>
      <vt:lpstr>Common syntax</vt:lpstr>
      <vt:lpstr>Filtering a Subset of Rows</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Multiple criteria can be included as arguments to the function</vt:lpstr>
      <vt:lpstr>Quiz</vt:lpstr>
      <vt:lpstr>Quiz</vt:lpstr>
      <vt:lpstr>Your Turn #2</vt:lpstr>
      <vt:lpstr>filter()</vt:lpstr>
      <vt:lpstr>filter() variants</vt:lpstr>
      <vt:lpstr>Creating a New Column</vt:lpstr>
      <vt:lpstr>mutate()</vt:lpstr>
      <vt:lpstr>mutate()</vt:lpstr>
      <vt:lpstr>mutate()</vt:lpstr>
      <vt:lpstr>Your Turn #2</vt:lpstr>
      <vt:lpstr>PowerPoint Presentation</vt:lpstr>
      <vt:lpstr>mutate()</vt:lpstr>
      <vt:lpstr>mutate()</vt:lpstr>
      <vt:lpstr>What Else?</vt:lpstr>
      <vt:lpstr>select()</vt:lpstr>
      <vt:lpstr>PowerPoint Presentation</vt:lpstr>
      <vt:lpstr>PowerPoint Presentation</vt:lpstr>
      <vt:lpstr>PowerPoint Presentation</vt:lpstr>
      <vt:lpstr>PowerPoint Presentation</vt:lpstr>
      <vt:lpstr>select()</vt:lpstr>
      <vt:lpstr>arrange()</vt:lpstr>
      <vt:lpstr>arrange()</vt:lpstr>
      <vt:lpstr>PowerPoint Presentation</vt:lpstr>
      <vt:lpstr>PowerPoint Presentation</vt:lpstr>
      <vt:lpstr>Transforming data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674</cp:revision>
  <cp:lastPrinted>2019-02-19T22:36:37Z</cp:lastPrinted>
  <dcterms:created xsi:type="dcterms:W3CDTF">2018-02-01T22:00:01Z</dcterms:created>
  <dcterms:modified xsi:type="dcterms:W3CDTF">2023-07-03T05:45:41Z</dcterms:modified>
</cp:coreProperties>
</file>